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sldIdLst>
    <p:sldId id="257" r:id="rId2"/>
    <p:sldId id="288" r:id="rId3"/>
    <p:sldId id="320" r:id="rId4"/>
    <p:sldId id="289" r:id="rId5"/>
    <p:sldId id="328" r:id="rId6"/>
    <p:sldId id="291" r:id="rId7"/>
    <p:sldId id="295" r:id="rId8"/>
    <p:sldId id="284" r:id="rId9"/>
    <p:sldId id="285" r:id="rId10"/>
    <p:sldId id="292" r:id="rId11"/>
    <p:sldId id="293" r:id="rId12"/>
    <p:sldId id="294" r:id="rId13"/>
    <p:sldId id="296" r:id="rId14"/>
    <p:sldId id="297" r:id="rId15"/>
    <p:sldId id="298" r:id="rId16"/>
    <p:sldId id="299" r:id="rId17"/>
    <p:sldId id="300" r:id="rId18"/>
    <p:sldId id="283" r:id="rId19"/>
    <p:sldId id="302" r:id="rId20"/>
    <p:sldId id="303" r:id="rId21"/>
    <p:sldId id="304" r:id="rId22"/>
    <p:sldId id="305" r:id="rId23"/>
    <p:sldId id="306" r:id="rId24"/>
    <p:sldId id="307" r:id="rId25"/>
    <p:sldId id="311" r:id="rId26"/>
    <p:sldId id="312" r:id="rId27"/>
    <p:sldId id="313" r:id="rId28"/>
    <p:sldId id="314" r:id="rId29"/>
    <p:sldId id="315" r:id="rId30"/>
    <p:sldId id="317" r:id="rId31"/>
    <p:sldId id="319" r:id="rId32"/>
    <p:sldId id="357" r:id="rId33"/>
    <p:sldId id="358" r:id="rId34"/>
    <p:sldId id="323" r:id="rId35"/>
    <p:sldId id="321" r:id="rId36"/>
    <p:sldId id="324" r:id="rId37"/>
    <p:sldId id="325" r:id="rId38"/>
    <p:sldId id="326" r:id="rId39"/>
    <p:sldId id="327" r:id="rId40"/>
    <p:sldId id="331" r:id="rId41"/>
    <p:sldId id="333" r:id="rId42"/>
    <p:sldId id="462" r:id="rId43"/>
    <p:sldId id="463" r:id="rId44"/>
    <p:sldId id="464" r:id="rId45"/>
    <p:sldId id="528" r:id="rId46"/>
    <p:sldId id="465" r:id="rId47"/>
    <p:sldId id="523" r:id="rId48"/>
    <p:sldId id="524" r:id="rId49"/>
    <p:sldId id="359" r:id="rId50"/>
    <p:sldId id="526" r:id="rId51"/>
    <p:sldId id="532" r:id="rId52"/>
    <p:sldId id="533" r:id="rId53"/>
    <p:sldId id="467" r:id="rId54"/>
    <p:sldId id="525" r:id="rId55"/>
    <p:sldId id="529" r:id="rId56"/>
    <p:sldId id="530" r:id="rId57"/>
    <p:sldId id="531" r:id="rId58"/>
    <p:sldId id="309" r:id="rId59"/>
    <p:sldId id="310" r:id="rId60"/>
    <p:sldId id="518" r:id="rId61"/>
    <p:sldId id="519" r:id="rId62"/>
    <p:sldId id="520" r:id="rId63"/>
    <p:sldId id="316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tor" initials="LJ" lastIdx="2" clrIdx="0">
    <p:extLst>
      <p:ext uri="{19B8F6BF-5375-455C-9EA6-DF929625EA0E}">
        <p15:presenceInfo xmlns:p15="http://schemas.microsoft.com/office/powerpoint/2012/main" userId="Editor" providerId="None"/>
      </p:ext>
    </p:extLst>
  </p:cmAuthor>
  <p:cmAuthor id="2" name="John Buscombe" initials="JB" lastIdx="2" clrIdx="1">
    <p:extLst>
      <p:ext uri="{19B8F6BF-5375-455C-9EA6-DF929625EA0E}">
        <p15:presenceInfo xmlns:p15="http://schemas.microsoft.com/office/powerpoint/2012/main" userId="40b5834bf46ba21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D20CDD-201A-491B-B8C8-D30F7C03B85D}" v="7" dt="2025-07-25T09:31:52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814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9" d="100"/>
        <a:sy n="79" d="100"/>
      </p:scale>
      <p:origin x="0" y="-45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74" Type="http://schemas.openxmlformats.org/officeDocument/2006/relationships/customXml" Target="../customXml/item2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75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Buscombe" userId="40b5834bf46ba212" providerId="LiveId" clId="{B3D20CDD-201A-491B-B8C8-D30F7C03B85D}"/>
    <pc:docChg chg="custSel modSld">
      <pc:chgData name="John Buscombe" userId="40b5834bf46ba212" providerId="LiveId" clId="{B3D20CDD-201A-491B-B8C8-D30F7C03B85D}" dt="2025-07-25T09:42:53.614" v="246" actId="27636"/>
      <pc:docMkLst>
        <pc:docMk/>
      </pc:docMkLst>
      <pc:sldChg chg="modSp mod">
        <pc:chgData name="John Buscombe" userId="40b5834bf46ba212" providerId="LiveId" clId="{B3D20CDD-201A-491B-B8C8-D30F7C03B85D}" dt="2025-07-25T09:34:48.734" v="138" actId="20577"/>
        <pc:sldMkLst>
          <pc:docMk/>
          <pc:sldMk cId="1794412738" sldId="283"/>
        </pc:sldMkLst>
        <pc:spChg chg="mod">
          <ac:chgData name="John Buscombe" userId="40b5834bf46ba212" providerId="LiveId" clId="{B3D20CDD-201A-491B-B8C8-D30F7C03B85D}" dt="2025-07-25T09:34:48.734" v="138" actId="20577"/>
          <ac:spMkLst>
            <pc:docMk/>
            <pc:sldMk cId="1794412738" sldId="283"/>
            <ac:spMk id="57347" creationId="{00000000-0000-0000-0000-000000000000}"/>
          </ac:spMkLst>
        </pc:spChg>
      </pc:sldChg>
      <pc:sldChg chg="modSp mod">
        <pc:chgData name="John Buscombe" userId="40b5834bf46ba212" providerId="LiveId" clId="{B3D20CDD-201A-491B-B8C8-D30F7C03B85D}" dt="2025-07-25T09:32:58.091" v="25" actId="20577"/>
        <pc:sldMkLst>
          <pc:docMk/>
          <pc:sldMk cId="3817814907" sldId="292"/>
        </pc:sldMkLst>
        <pc:spChg chg="mod">
          <ac:chgData name="John Buscombe" userId="40b5834bf46ba212" providerId="LiveId" clId="{B3D20CDD-201A-491B-B8C8-D30F7C03B85D}" dt="2025-07-25T09:32:58.091" v="25" actId="20577"/>
          <ac:spMkLst>
            <pc:docMk/>
            <pc:sldMk cId="3817814907" sldId="292"/>
            <ac:spMk id="8195" creationId="{00000000-0000-0000-0000-000000000000}"/>
          </ac:spMkLst>
        </pc:spChg>
      </pc:sldChg>
      <pc:sldChg chg="modSp mod">
        <pc:chgData name="John Buscombe" userId="40b5834bf46ba212" providerId="LiveId" clId="{B3D20CDD-201A-491B-B8C8-D30F7C03B85D}" dt="2025-07-25T09:33:54.803" v="107" actId="20577"/>
        <pc:sldMkLst>
          <pc:docMk/>
          <pc:sldMk cId="3058977690" sldId="296"/>
        </pc:sldMkLst>
        <pc:spChg chg="mod">
          <ac:chgData name="John Buscombe" userId="40b5834bf46ba212" providerId="LiveId" clId="{B3D20CDD-201A-491B-B8C8-D30F7C03B85D}" dt="2025-07-25T09:33:54.803" v="107" actId="20577"/>
          <ac:spMkLst>
            <pc:docMk/>
            <pc:sldMk cId="3058977690" sldId="296"/>
            <ac:spMk id="13315" creationId="{00000000-0000-0000-0000-000000000000}"/>
          </ac:spMkLst>
        </pc:spChg>
      </pc:sldChg>
      <pc:sldChg chg="modSp mod">
        <pc:chgData name="John Buscombe" userId="40b5834bf46ba212" providerId="LiveId" clId="{B3D20CDD-201A-491B-B8C8-D30F7C03B85D}" dt="2025-07-25T09:36:08.648" v="147" actId="20577"/>
        <pc:sldMkLst>
          <pc:docMk/>
          <pc:sldMk cId="1486223146" sldId="314"/>
        </pc:sldMkLst>
        <pc:spChg chg="mod">
          <ac:chgData name="John Buscombe" userId="40b5834bf46ba212" providerId="LiveId" clId="{B3D20CDD-201A-491B-B8C8-D30F7C03B85D}" dt="2025-07-25T09:36:08.648" v="147" actId="20577"/>
          <ac:spMkLst>
            <pc:docMk/>
            <pc:sldMk cId="1486223146" sldId="314"/>
            <ac:spMk id="3" creationId="{00000000-0000-0000-0000-000000000000}"/>
          </ac:spMkLst>
        </pc:spChg>
      </pc:sldChg>
      <pc:sldChg chg="modSp mod">
        <pc:chgData name="John Buscombe" userId="40b5834bf46ba212" providerId="LiveId" clId="{B3D20CDD-201A-491B-B8C8-D30F7C03B85D}" dt="2025-07-25T09:36:34.531" v="156" actId="20577"/>
        <pc:sldMkLst>
          <pc:docMk/>
          <pc:sldMk cId="2180349300" sldId="315"/>
        </pc:sldMkLst>
        <pc:spChg chg="mod">
          <ac:chgData name="John Buscombe" userId="40b5834bf46ba212" providerId="LiveId" clId="{B3D20CDD-201A-491B-B8C8-D30F7C03B85D}" dt="2025-07-25T09:36:34.531" v="156" actId="20577"/>
          <ac:spMkLst>
            <pc:docMk/>
            <pc:sldMk cId="2180349300" sldId="315"/>
            <ac:spMk id="2" creationId="{00000000-0000-0000-0000-000000000000}"/>
          </ac:spMkLst>
        </pc:spChg>
      </pc:sldChg>
      <pc:sldChg chg="modSp mod">
        <pc:chgData name="John Buscombe" userId="40b5834bf46ba212" providerId="LiveId" clId="{B3D20CDD-201A-491B-B8C8-D30F7C03B85D}" dt="2025-07-25T09:36:55.276" v="192" actId="20577"/>
        <pc:sldMkLst>
          <pc:docMk/>
          <pc:sldMk cId="2779451683" sldId="317"/>
        </pc:sldMkLst>
        <pc:spChg chg="mod">
          <ac:chgData name="John Buscombe" userId="40b5834bf46ba212" providerId="LiveId" clId="{B3D20CDD-201A-491B-B8C8-D30F7C03B85D}" dt="2025-07-25T09:36:55.276" v="192" actId="20577"/>
          <ac:spMkLst>
            <pc:docMk/>
            <pc:sldMk cId="2779451683" sldId="317"/>
            <ac:spMk id="2" creationId="{00000000-0000-0000-0000-000000000000}"/>
          </ac:spMkLst>
        </pc:spChg>
      </pc:sldChg>
      <pc:sldChg chg="addSp modSp mod">
        <pc:chgData name="John Buscombe" userId="40b5834bf46ba212" providerId="LiveId" clId="{B3D20CDD-201A-491B-B8C8-D30F7C03B85D}" dt="2025-07-25T09:32:03.263" v="10" actId="1076"/>
        <pc:sldMkLst>
          <pc:docMk/>
          <pc:sldMk cId="1166244426" sldId="328"/>
        </pc:sldMkLst>
        <pc:spChg chg="add mod">
          <ac:chgData name="John Buscombe" userId="40b5834bf46ba212" providerId="LiveId" clId="{B3D20CDD-201A-491B-B8C8-D30F7C03B85D}" dt="2025-07-25T09:30:52.342" v="1" actId="1076"/>
          <ac:spMkLst>
            <pc:docMk/>
            <pc:sldMk cId="1166244426" sldId="328"/>
            <ac:spMk id="4" creationId="{8887A28E-70A0-C407-CFDE-685719D92761}"/>
          </ac:spMkLst>
        </pc:spChg>
        <pc:spChg chg="add mod">
          <ac:chgData name="John Buscombe" userId="40b5834bf46ba212" providerId="LiveId" clId="{B3D20CDD-201A-491B-B8C8-D30F7C03B85D}" dt="2025-07-25T09:32:03.263" v="10" actId="1076"/>
          <ac:spMkLst>
            <pc:docMk/>
            <pc:sldMk cId="1166244426" sldId="328"/>
            <ac:spMk id="5" creationId="{289FD815-DC29-4C8B-9B8F-B3C46D7E3DBC}"/>
          </ac:spMkLst>
        </pc:spChg>
        <pc:picChg chg="mod">
          <ac:chgData name="John Buscombe" userId="40b5834bf46ba212" providerId="LiveId" clId="{B3D20CDD-201A-491B-B8C8-D30F7C03B85D}" dt="2025-07-25T09:31:52.806" v="9" actId="1076"/>
          <ac:picMkLst>
            <pc:docMk/>
            <pc:sldMk cId="1166244426" sldId="328"/>
            <ac:picMk id="1026" creationId="{00000000-0000-0000-0000-000000000000}"/>
          </ac:picMkLst>
        </pc:picChg>
      </pc:sldChg>
      <pc:sldChg chg="modSp mod">
        <pc:chgData name="John Buscombe" userId="40b5834bf46ba212" providerId="LiveId" clId="{B3D20CDD-201A-491B-B8C8-D30F7C03B85D}" dt="2025-07-25T09:37:51.373" v="194" actId="20577"/>
        <pc:sldMkLst>
          <pc:docMk/>
          <pc:sldMk cId="2375450388" sldId="331"/>
        </pc:sldMkLst>
        <pc:spChg chg="mod">
          <ac:chgData name="John Buscombe" userId="40b5834bf46ba212" providerId="LiveId" clId="{B3D20CDD-201A-491B-B8C8-D30F7C03B85D}" dt="2025-07-25T09:37:51.373" v="194" actId="20577"/>
          <ac:spMkLst>
            <pc:docMk/>
            <pc:sldMk cId="2375450388" sldId="331"/>
            <ac:spMk id="4" creationId="{CCB97052-5AFD-473D-B944-1B99DA0F124D}"/>
          </ac:spMkLst>
        </pc:spChg>
      </pc:sldChg>
      <pc:sldChg chg="modSp mod">
        <pc:chgData name="John Buscombe" userId="40b5834bf46ba212" providerId="LiveId" clId="{B3D20CDD-201A-491B-B8C8-D30F7C03B85D}" dt="2025-07-25T09:38:29.375" v="195" actId="255"/>
        <pc:sldMkLst>
          <pc:docMk/>
          <pc:sldMk cId="420829061" sldId="463"/>
        </pc:sldMkLst>
        <pc:spChg chg="mod">
          <ac:chgData name="John Buscombe" userId="40b5834bf46ba212" providerId="LiveId" clId="{B3D20CDD-201A-491B-B8C8-D30F7C03B85D}" dt="2025-07-25T09:38:29.375" v="195" actId="255"/>
          <ac:spMkLst>
            <pc:docMk/>
            <pc:sldMk cId="420829061" sldId="463"/>
            <ac:spMk id="3" creationId="{F2B7078A-5F2F-CF2D-CC57-4402B4850531}"/>
          </ac:spMkLst>
        </pc:spChg>
      </pc:sldChg>
      <pc:sldChg chg="modSp mod">
        <pc:chgData name="John Buscombe" userId="40b5834bf46ba212" providerId="LiveId" clId="{B3D20CDD-201A-491B-B8C8-D30F7C03B85D}" dt="2025-07-25T09:39:02.323" v="202" actId="255"/>
        <pc:sldMkLst>
          <pc:docMk/>
          <pc:sldMk cId="3807315585" sldId="464"/>
        </pc:sldMkLst>
        <pc:spChg chg="mod">
          <ac:chgData name="John Buscombe" userId="40b5834bf46ba212" providerId="LiveId" clId="{B3D20CDD-201A-491B-B8C8-D30F7C03B85D}" dt="2025-07-25T09:39:02.323" v="202" actId="255"/>
          <ac:spMkLst>
            <pc:docMk/>
            <pc:sldMk cId="3807315585" sldId="464"/>
            <ac:spMk id="7" creationId="{A392BAD2-E4B2-534C-A381-790983BE37C4}"/>
          </ac:spMkLst>
        </pc:spChg>
      </pc:sldChg>
      <pc:sldChg chg="modSp mod">
        <pc:chgData name="John Buscombe" userId="40b5834bf46ba212" providerId="LiveId" clId="{B3D20CDD-201A-491B-B8C8-D30F7C03B85D}" dt="2025-07-25T09:42:40.923" v="243" actId="27636"/>
        <pc:sldMkLst>
          <pc:docMk/>
          <pc:sldMk cId="292449126" sldId="518"/>
        </pc:sldMkLst>
        <pc:spChg chg="mod">
          <ac:chgData name="John Buscombe" userId="40b5834bf46ba212" providerId="LiveId" clId="{B3D20CDD-201A-491B-B8C8-D30F7C03B85D}" dt="2025-07-25T09:42:40.923" v="243" actId="27636"/>
          <ac:spMkLst>
            <pc:docMk/>
            <pc:sldMk cId="292449126" sldId="518"/>
            <ac:spMk id="3" creationId="{E4A26B33-E65E-E94A-076C-EFC885377819}"/>
          </ac:spMkLst>
        </pc:spChg>
      </pc:sldChg>
      <pc:sldChg chg="modSp mod">
        <pc:chgData name="John Buscombe" userId="40b5834bf46ba212" providerId="LiveId" clId="{B3D20CDD-201A-491B-B8C8-D30F7C03B85D}" dt="2025-07-25T09:42:53.614" v="246" actId="27636"/>
        <pc:sldMkLst>
          <pc:docMk/>
          <pc:sldMk cId="3281793792" sldId="520"/>
        </pc:sldMkLst>
        <pc:spChg chg="mod">
          <ac:chgData name="John Buscombe" userId="40b5834bf46ba212" providerId="LiveId" clId="{B3D20CDD-201A-491B-B8C8-D30F7C03B85D}" dt="2025-07-25T09:42:53.614" v="246" actId="27636"/>
          <ac:spMkLst>
            <pc:docMk/>
            <pc:sldMk cId="3281793792" sldId="520"/>
            <ac:spMk id="3" creationId="{6660297D-71CA-C626-1363-4120FCDF6F64}"/>
          </ac:spMkLst>
        </pc:spChg>
      </pc:sldChg>
      <pc:sldChg chg="modSp mod">
        <pc:chgData name="John Buscombe" userId="40b5834bf46ba212" providerId="LiveId" clId="{B3D20CDD-201A-491B-B8C8-D30F7C03B85D}" dt="2025-07-25T09:39:49.910" v="235" actId="20577"/>
        <pc:sldMkLst>
          <pc:docMk/>
          <pc:sldMk cId="2720502030" sldId="528"/>
        </pc:sldMkLst>
        <pc:spChg chg="mod">
          <ac:chgData name="John Buscombe" userId="40b5834bf46ba212" providerId="LiveId" clId="{B3D20CDD-201A-491B-B8C8-D30F7C03B85D}" dt="2025-07-25T09:39:49.910" v="235" actId="20577"/>
          <ac:spMkLst>
            <pc:docMk/>
            <pc:sldMk cId="2720502030" sldId="528"/>
            <ac:spMk id="3" creationId="{FF639F88-CF72-AE7D-A6A6-9B5E67AC1FCE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22T11:04:30.648" idx="1">
    <p:pos x="10" y="10"/>
    <p:text>Dear Dr Buscombe,
We have replaced the study design with an updated, approved version for use in this meeting. </p:text>
    <p:extLst>
      <p:ext uri="{C676402C-5697-4E1C-873F-D02D1690AC5C}">
        <p15:threadingInfo xmlns:p15="http://schemas.microsoft.com/office/powerpoint/2012/main" timeZoneBias="-60"/>
      </p:ext>
    </p:extLst>
  </p:cm>
  <p:cm authorId="2" dt="2021-08-26T10:46:46.733" idx="1">
    <p:pos x="10" y="146"/>
    <p:text>Looks  better</p:text>
    <p:extLst>
      <p:ext uri="{C676402C-5697-4E1C-873F-D02D1690AC5C}">
        <p15:threadingInfo xmlns:p15="http://schemas.microsoft.com/office/powerpoint/2012/main" timeZoneBias="-60">
          <p15:parentCm authorId="1" idx="1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22T11:05:02.874" idx="2">
    <p:pos x="10" y="10"/>
    <p:text>Dear Dr Buscombe,
We have replaced the figure with an updated, approved version for use in this meeting.</p:text>
    <p:extLst>
      <p:ext uri="{C676402C-5697-4E1C-873F-D02D1690AC5C}">
        <p15:threadingInfo xmlns:p15="http://schemas.microsoft.com/office/powerpoint/2012/main" timeZoneBias="-60"/>
      </p:ext>
    </p:extLst>
  </p:cm>
  <p:cm authorId="2" dt="2021-08-26T10:46:54.492" idx="2">
    <p:pos x="10" y="146"/>
    <p:text>Looks better</p:text>
    <p:extLst>
      <p:ext uri="{C676402C-5697-4E1C-873F-D02D1690AC5C}">
        <p15:threadingInfo xmlns:p15="http://schemas.microsoft.com/office/powerpoint/2012/main" timeZoneBias="-60">
          <p15:parentCm authorId="1" idx="2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0A59B-713B-4E92-A246-0DDF737413F9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2FFE4B-0B87-4D99-A724-7C20AF241D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276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49AFF8F-1850-4F56-A888-32C6C4086DEE}" type="slidenum">
              <a:rPr lang="fr-FR" altLang="fr-FR" sz="1200" smtClean="0">
                <a:latin typeface="Arial" panose="020B0604020202020204" pitchFamily="34" charset="0"/>
              </a:rPr>
              <a:pPr/>
              <a:t>8</a:t>
            </a:fld>
            <a:endParaRPr lang="fr-FR" altLang="fr-FR" sz="1200">
              <a:latin typeface="Arial" panose="020B0604020202020204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GB" altLang="fr-FR" noProof="0" dirty="0">
                <a:latin typeface="Arial" panose="020B0604020202020204" pitchFamily="34" charset="0"/>
              </a:rPr>
              <a:t>By</a:t>
            </a:r>
            <a:r>
              <a:rPr lang="en-GB" altLang="fr-FR" baseline="0" noProof="0" dirty="0">
                <a:latin typeface="Arial" panose="020B0604020202020204" pitchFamily="34" charset="0"/>
              </a:rPr>
              <a:t> changing some of the amino-acids constituting </a:t>
            </a:r>
            <a:r>
              <a:rPr lang="en-GB" altLang="fr-FR" baseline="0" noProof="0" dirty="0" err="1">
                <a:latin typeface="Arial" panose="020B0604020202020204" pitchFamily="34" charset="0"/>
              </a:rPr>
              <a:t>somatostatin</a:t>
            </a:r>
            <a:r>
              <a:rPr lang="en-GB" altLang="fr-FR" baseline="0" noProof="0" dirty="0">
                <a:latin typeface="Arial" panose="020B0604020202020204" pitchFamily="34" charset="0"/>
              </a:rPr>
              <a:t>, a variety of peptides have been synthesized that bind the various </a:t>
            </a:r>
            <a:r>
              <a:rPr lang="en-GB" altLang="fr-FR" baseline="0" noProof="0" dirty="0" err="1">
                <a:latin typeface="Arial" panose="020B0604020202020204" pitchFamily="34" charset="0"/>
              </a:rPr>
              <a:t>somatostatin</a:t>
            </a:r>
            <a:r>
              <a:rPr lang="en-GB" altLang="fr-FR" baseline="0" noProof="0" dirty="0">
                <a:latin typeface="Arial" panose="020B0604020202020204" pitchFamily="34" charset="0"/>
              </a:rPr>
              <a:t> receptors.</a:t>
            </a:r>
          </a:p>
          <a:p>
            <a:r>
              <a:rPr lang="en-GB" altLang="fr-FR" baseline="0" noProof="0" dirty="0">
                <a:latin typeface="Arial" panose="020B0604020202020204" pitchFamily="34" charset="0"/>
              </a:rPr>
              <a:t>Emphasis was given to the sst2 receptor, which is more often over-expressed by tumour cells.</a:t>
            </a:r>
          </a:p>
          <a:p>
            <a:r>
              <a:rPr lang="en-GB" altLang="fr-FR" baseline="0" noProof="0" dirty="0">
                <a:latin typeface="Arial" panose="020B0604020202020204" pitchFamily="34" charset="0"/>
              </a:rPr>
              <a:t>A high affinity, in the </a:t>
            </a:r>
            <a:r>
              <a:rPr lang="en-GB" altLang="fr-FR" baseline="0" noProof="0" dirty="0" err="1">
                <a:latin typeface="Arial" panose="020B0604020202020204" pitchFamily="34" charset="0"/>
              </a:rPr>
              <a:t>nanomolar</a:t>
            </a:r>
            <a:r>
              <a:rPr lang="en-GB" altLang="fr-FR" baseline="0" noProof="0" dirty="0">
                <a:latin typeface="Arial" panose="020B0604020202020204" pitchFamily="34" charset="0"/>
              </a:rPr>
              <a:t> range, is considered mandatory before any further study.</a:t>
            </a:r>
            <a:endParaRPr lang="en-GB" altLang="fr-FR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880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noProof="0" dirty="0"/>
              <a:t>Most preclinical studies have been performed in rats grafted with human tumour cells or with the rat pancreatic tumour</a:t>
            </a:r>
            <a:r>
              <a:rPr lang="en-GB" baseline="0" noProof="0" dirty="0"/>
              <a:t> CA20948 that allows for evaluation of activity against metastases that occur primarily in the liver.</a:t>
            </a:r>
          </a:p>
          <a:p>
            <a:r>
              <a:rPr lang="en-GB" baseline="0" noProof="0" dirty="0"/>
              <a:t>In this model, several analogues could be evaluated and DOTA-TATE appear as the best vector as shown by </a:t>
            </a:r>
            <a:r>
              <a:rPr lang="en-GB" baseline="0" noProof="0" dirty="0" err="1"/>
              <a:t>biodistribution</a:t>
            </a:r>
            <a:r>
              <a:rPr lang="en-GB" baseline="0" noProof="0" dirty="0"/>
              <a:t> studies and experimental peptide receptor radiotherapy.</a:t>
            </a:r>
          </a:p>
          <a:p>
            <a:r>
              <a:rPr lang="en-GB" baseline="0" noProof="0" dirty="0"/>
              <a:t>Kidney uptake is a concern, but animal models are not entirely satisfactory as male and female mice do not show the same uptake levels and this level is lower in rats.</a:t>
            </a:r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B78139-2922-4B4E-84E0-3BAE3B22730F}" type="slidenum">
              <a:rPr lang="de-DE" altLang="fr-FR" smtClean="0"/>
              <a:pPr>
                <a:defRPr/>
              </a:pPr>
              <a:t>9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722709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046466B-7F2A-4331-A32D-2479F8BC546E}" type="slidenum">
              <a:rPr lang="en-US" altLang="en-US" smtClean="0">
                <a:latin typeface="Arial" panose="020B0604020202020204" pitchFamily="34" charset="0"/>
              </a:rPr>
              <a:pPr/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6061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12EF014-2924-4071-A162-F5402DA7A13B}" type="slidenum"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pPr/>
              <a:t>14</a:t>
            </a:fld>
            <a:endParaRPr lang="en-US" alt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722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altLang="fr-FR" sz="1200" dirty="0"/>
              <a:t>Peptides binding </a:t>
            </a:r>
            <a:r>
              <a:rPr lang="en-GB" altLang="fr-FR" sz="1200" dirty="0" err="1"/>
              <a:t>somatostatin</a:t>
            </a:r>
            <a:r>
              <a:rPr lang="en-GB" altLang="fr-FR" sz="1200" dirty="0"/>
              <a:t>-receptors have been considered for many years first as </a:t>
            </a:r>
            <a:r>
              <a:rPr lang="en-GB" altLang="fr-FR" sz="1200" dirty="0" err="1"/>
              <a:t>neuroendocrine</a:t>
            </a:r>
            <a:r>
              <a:rPr lang="en-GB" altLang="fr-FR" sz="1200" baseline="0" dirty="0"/>
              <a:t> tumour imaging agents with the indium-labelled </a:t>
            </a:r>
            <a:r>
              <a:rPr lang="en-GB" altLang="fr-FR" sz="1200" baseline="0" dirty="0" err="1"/>
              <a:t>octreotate</a:t>
            </a:r>
            <a:r>
              <a:rPr lang="en-GB" altLang="fr-FR" sz="1200" dirty="0"/>
              <a:t>.</a:t>
            </a:r>
          </a:p>
          <a:p>
            <a:r>
              <a:rPr lang="en-GB" altLang="fr-FR" sz="1200" dirty="0"/>
              <a:t>A series of analogues have been synthesized and studied  by various academic teams in various tumour models in mice and rats as the so-called peptide receptor radiotherapy (PRRT)</a:t>
            </a:r>
            <a:r>
              <a:rPr lang="en-GB" altLang="fr-FR" sz="1200" baseline="0" dirty="0"/>
              <a:t> approach</a:t>
            </a:r>
            <a:r>
              <a:rPr lang="en-GB" altLang="fr-FR" sz="1200" dirty="0"/>
              <a:t> </a:t>
            </a:r>
          </a:p>
          <a:p>
            <a:r>
              <a:rPr lang="en-GB" altLang="fr-FR" sz="1200" dirty="0"/>
              <a:t>Some </a:t>
            </a:r>
            <a:r>
              <a:rPr lang="en-GB" altLang="fr-FR" sz="1200" dirty="0" err="1"/>
              <a:t>coupouns</a:t>
            </a:r>
            <a:r>
              <a:rPr lang="en-GB" altLang="fr-FR" sz="1200" dirty="0"/>
              <a:t> have been successfully transferred to the clinic by academia for imaging, labelled with indium-111 and more recently with gallium-68</a:t>
            </a:r>
            <a:r>
              <a:rPr lang="en-GB" altLang="fr-FR" sz="1200" baseline="0" dirty="0"/>
              <a:t> for PET imaging</a:t>
            </a:r>
            <a:r>
              <a:rPr lang="en-GB" altLang="fr-FR" sz="1200" dirty="0"/>
              <a:t> and therapy labelled with yttrium-90 or lutetium-177</a:t>
            </a:r>
          </a:p>
          <a:p>
            <a:r>
              <a:rPr lang="en-GB" altLang="fr-FR" sz="1200" dirty="0"/>
              <a:t>Thousands of patients have been included in clinical trials or treated by compassionate use, revealing some concern: the risks of kidney failure and </a:t>
            </a:r>
            <a:r>
              <a:rPr lang="en-GB" altLang="fr-FR" sz="1200" dirty="0" err="1"/>
              <a:t>myelotoxicity</a:t>
            </a:r>
            <a:r>
              <a:rPr lang="en-GB" altLang="fr-FR" sz="1200" dirty="0"/>
              <a:t>, but also a very interesting efficacy</a:t>
            </a:r>
          </a:p>
          <a:p>
            <a:r>
              <a:rPr lang="en-GB" altLang="fr-FR" sz="1200" dirty="0"/>
              <a:t>However to really offer this therapeutic opportunity to patients in a routine context, a phase III registration trial was needed that, finally, a company, AAA, completed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B78139-2922-4B4E-84E0-3BAE3B22730F}" type="slidenum">
              <a:rPr lang="de-DE" altLang="fr-FR" smtClean="0"/>
              <a:pPr>
                <a:defRPr/>
              </a:pPr>
              <a:t>18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943955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82CD-F335-4F8F-A717-BF9BF8ECFEFD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438D3-57FB-4737-BDE3-1DC3B1E0CC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107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82CD-F335-4F8F-A717-BF9BF8ECFEFD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438D3-57FB-4737-BDE3-1DC3B1E0CC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152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82CD-F335-4F8F-A717-BF9BF8ECFEFD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438D3-57FB-4737-BDE3-1DC3B1E0CC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003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E9269-CBB6-43AC-9BB4-DF22832B0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C0DC23-37E0-4C54-A83D-B219ADFBC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A645A-B295-4894-BCAC-CFE1E6CF6633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DD3B2-0D5A-4491-AE34-457837167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D5B2F-86A5-4F9E-BF9F-5286A4833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E7B4-C8DE-4C7E-AF89-B8E236F51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930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82CD-F335-4F8F-A717-BF9BF8ECFEFD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438D3-57FB-4737-BDE3-1DC3B1E0CC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372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82CD-F335-4F8F-A717-BF9BF8ECFEFD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438D3-57FB-4737-BDE3-1DC3B1E0CC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012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82CD-F335-4F8F-A717-BF9BF8ECFEFD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438D3-57FB-4737-BDE3-1DC3B1E0CC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258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82CD-F335-4F8F-A717-BF9BF8ECFEFD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438D3-57FB-4737-BDE3-1DC3B1E0CC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96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82CD-F335-4F8F-A717-BF9BF8ECFEFD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438D3-57FB-4737-BDE3-1DC3B1E0CC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6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82CD-F335-4F8F-A717-BF9BF8ECFEFD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438D3-57FB-4737-BDE3-1DC3B1E0CC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044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82CD-F335-4F8F-A717-BF9BF8ECFEFD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438D3-57FB-4737-BDE3-1DC3B1E0CC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186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82CD-F335-4F8F-A717-BF9BF8ECFEFD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438D3-57FB-4737-BDE3-1DC3B1E0CC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612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982CD-F335-4F8F-A717-BF9BF8ECFEFD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438D3-57FB-4737-BDE3-1DC3B1E0CC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41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jbcwikla\dokumnetyjbc\Moje%20obrazy\net-poland\OberbekAnna\oberbek-Octr-160904.avi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jco.org/content/vol23/issue12/images/large/zlj0120521390004.jpe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hyperlink" Target="http://www.jco.org/content/vol23/issue12/images/large/zlj0120521390007.jpe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jco.ascopubs.org/cgi/content/full/26/13/2124/F1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itle 1"/>
          <p:cNvSpPr>
            <a:spLocks noGrp="1"/>
          </p:cNvSpPr>
          <p:nvPr>
            <p:ph type="ctrTitle"/>
          </p:nvPr>
        </p:nvSpPr>
        <p:spPr>
          <a:xfrm>
            <a:off x="501082" y="610830"/>
            <a:ext cx="7772400" cy="2387600"/>
          </a:xfrm>
        </p:spPr>
        <p:txBody>
          <a:bodyPr>
            <a:normAutofit/>
          </a:bodyPr>
          <a:lstStyle/>
          <a:p>
            <a:r>
              <a:rPr lang="en-GB" altLang="en-US" sz="3600" dirty="0"/>
              <a:t>NET theragnostics-2</a:t>
            </a:r>
            <a:br>
              <a:rPr lang="en-GB" altLang="en-US" sz="3600" dirty="0"/>
            </a:br>
            <a:r>
              <a:rPr lang="en-GB" altLang="en-US" sz="3600" dirty="0"/>
              <a:t>Prof John Buscombe</a:t>
            </a:r>
          </a:p>
        </p:txBody>
      </p:sp>
      <p:sp>
        <p:nvSpPr>
          <p:cNvPr id="5122" name="Subtitle 2"/>
          <p:cNvSpPr>
            <a:spLocks noGrp="1"/>
          </p:cNvSpPr>
          <p:nvPr>
            <p:ph type="subTitle" idx="1"/>
          </p:nvPr>
        </p:nvSpPr>
        <p:spPr>
          <a:xfrm>
            <a:off x="2000250" y="5527998"/>
            <a:ext cx="5143500" cy="1241822"/>
          </a:xfrm>
        </p:spPr>
        <p:txBody>
          <a:bodyPr/>
          <a:lstStyle/>
          <a:p>
            <a:pPr eaLnBrk="1" hangingPunct="1"/>
            <a:endParaRPr lang="en-GB" altLang="en-US" dirty="0"/>
          </a:p>
        </p:txBody>
      </p:sp>
      <p:pic>
        <p:nvPicPr>
          <p:cNvPr id="512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092" y="4637486"/>
            <a:ext cx="4645819" cy="122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834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Practical points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Patient selection</a:t>
            </a:r>
          </a:p>
          <a:p>
            <a:r>
              <a:rPr lang="en-GB" altLang="en-US" dirty="0"/>
              <a:t>Positive study on In-111 </a:t>
            </a:r>
            <a:r>
              <a:rPr lang="en-GB" altLang="en-US" dirty="0" err="1"/>
              <a:t>oct</a:t>
            </a:r>
            <a:r>
              <a:rPr lang="en-GB" altLang="en-US" dirty="0"/>
              <a:t>, Tc-99m DOTANOC or Ga-68 DOTATATE</a:t>
            </a:r>
          </a:p>
          <a:p>
            <a:r>
              <a:rPr lang="en-GB" altLang="en-US" dirty="0"/>
              <a:t>Must have progressive disease on CT or MRI or symptoms not controlled by </a:t>
            </a:r>
            <a:r>
              <a:rPr lang="en-GB" altLang="en-US" dirty="0" err="1"/>
              <a:t>sandostatins</a:t>
            </a:r>
            <a:endParaRPr lang="en-GB" altLang="en-US" dirty="0"/>
          </a:p>
          <a:p>
            <a:r>
              <a:rPr lang="en-GB" altLang="en-US" dirty="0"/>
              <a:t>Tumour related WHO performance status 0,1</a:t>
            </a:r>
          </a:p>
          <a:p>
            <a:r>
              <a:rPr lang="en-GB" altLang="en-US" dirty="0"/>
              <a:t>If on LAR time treatment for week before or after injection as plasma levels at their lowest</a:t>
            </a:r>
          </a:p>
          <a:p>
            <a:r>
              <a:rPr lang="en-GB" altLang="en-US" dirty="0"/>
              <a:t>If sub cut stop 24 hours</a:t>
            </a:r>
          </a:p>
        </p:txBody>
      </p:sp>
    </p:spTree>
    <p:extLst>
      <p:ext uri="{BB962C8B-B14F-4D97-AF65-F5344CB8AC3E}">
        <p14:creationId xmlns:p14="http://schemas.microsoft.com/office/powerpoint/2010/main" val="3817814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2408237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21163"/>
            <a:ext cx="322897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88913"/>
            <a:ext cx="183832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076700"/>
            <a:ext cx="4932362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Rectangle 10"/>
          <p:cNvSpPr>
            <a:spLocks noChangeArrowheads="1"/>
          </p:cNvSpPr>
          <p:nvPr/>
        </p:nvSpPr>
        <p:spPr bwMode="auto">
          <a:xfrm>
            <a:off x="3492500" y="620713"/>
            <a:ext cx="30956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Ga-68 PET/CT</a:t>
            </a:r>
            <a:r>
              <a:rPr lang="en-GB" altLang="en-US" sz="2400">
                <a:latin typeface="Arial" panose="020B0604020202020204" pitchFamily="34" charset="0"/>
              </a:rPr>
              <a:t> more lesions than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latin typeface="Arial" panose="020B0604020202020204" pitchFamily="34" charset="0"/>
              </a:rPr>
              <a:t>In-111 Oct</a:t>
            </a:r>
          </a:p>
        </p:txBody>
      </p:sp>
      <p:sp>
        <p:nvSpPr>
          <p:cNvPr id="9223" name="Text Box 11"/>
          <p:cNvSpPr txBox="1">
            <a:spLocks noChangeArrowheads="1"/>
          </p:cNvSpPr>
          <p:nvPr/>
        </p:nvSpPr>
        <p:spPr bwMode="auto">
          <a:xfrm>
            <a:off x="6732588" y="3500438"/>
            <a:ext cx="1682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2"/>
                </a:solidFill>
                <a:latin typeface="Arial" panose="020B0604020202020204" pitchFamily="34" charset="0"/>
              </a:rPr>
              <a:t>In-111 Oct WB</a:t>
            </a:r>
          </a:p>
        </p:txBody>
      </p:sp>
      <p:sp>
        <p:nvSpPr>
          <p:cNvPr id="9224" name="Text Box 12"/>
          <p:cNvSpPr txBox="1">
            <a:spLocks noChangeArrowheads="1"/>
          </p:cNvSpPr>
          <p:nvPr/>
        </p:nvSpPr>
        <p:spPr bwMode="auto">
          <a:xfrm>
            <a:off x="6227763" y="5949950"/>
            <a:ext cx="946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2"/>
                </a:solidFill>
                <a:latin typeface="Arial" panose="020B0604020202020204" pitchFamily="34" charset="0"/>
              </a:rPr>
              <a:t>SPECT</a:t>
            </a:r>
          </a:p>
        </p:txBody>
      </p:sp>
      <p:sp>
        <p:nvSpPr>
          <p:cNvPr id="9225" name="Text Box 13"/>
          <p:cNvSpPr txBox="1">
            <a:spLocks noChangeArrowheads="1"/>
          </p:cNvSpPr>
          <p:nvPr/>
        </p:nvSpPr>
        <p:spPr bwMode="auto">
          <a:xfrm>
            <a:off x="1258888" y="393382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Ga-68 PET/CT</a:t>
            </a:r>
          </a:p>
        </p:txBody>
      </p:sp>
    </p:spTree>
    <p:extLst>
      <p:ext uri="{BB962C8B-B14F-4D97-AF65-F5344CB8AC3E}">
        <p14:creationId xmlns:p14="http://schemas.microsoft.com/office/powerpoint/2010/main" val="1121206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1265238"/>
            <a:ext cx="6675437" cy="49561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835150" y="6399213"/>
            <a:ext cx="4886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 sz="1600">
                <a:latin typeface="Arial" panose="020B0604020202020204" pitchFamily="34" charset="0"/>
              </a:rPr>
              <a:t>Foregut, pancreas – non-secretor, NECLM (WHO 2)</a:t>
            </a:r>
            <a:endParaRPr lang="en-GB" altLang="en-US" sz="1600">
              <a:latin typeface="Arial" panose="020B0604020202020204" pitchFamily="34" charset="0"/>
            </a:endParaRPr>
          </a:p>
        </p:txBody>
      </p:sp>
      <p:sp>
        <p:nvSpPr>
          <p:cNvPr id="10244" name="TextBox 1"/>
          <p:cNvSpPr txBox="1">
            <a:spLocks noChangeArrowheads="1"/>
          </p:cNvSpPr>
          <p:nvPr/>
        </p:nvSpPr>
        <p:spPr bwMode="auto">
          <a:xfrm>
            <a:off x="1260475" y="268288"/>
            <a:ext cx="6411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/>
              <a:t>Tc-99m HYNIC octreotide</a:t>
            </a:r>
          </a:p>
        </p:txBody>
      </p:sp>
    </p:spTree>
    <p:extLst>
      <p:ext uri="{BB962C8B-B14F-4D97-AF65-F5344CB8AC3E}">
        <p14:creationId xmlns:p14="http://schemas.microsoft.com/office/powerpoint/2010/main" val="1665058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4000"/>
            <a:ext cx="8229600" cy="1143000"/>
          </a:xfrm>
        </p:spPr>
        <p:txBody>
          <a:bodyPr/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en-GB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Y-90 octreotate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Developed in Basel</a:t>
            </a:r>
          </a:p>
          <a:p>
            <a:pPr eaLnBrk="1" hangingPunct="1"/>
            <a:r>
              <a:rPr lang="en-GB" altLang="en-US" dirty="0"/>
              <a:t>Higher affinity for SSR2 than octreotide</a:t>
            </a:r>
          </a:p>
          <a:p>
            <a:pPr eaLnBrk="1" hangingPunct="1"/>
            <a:r>
              <a:rPr lang="en-GB" altLang="en-US" dirty="0"/>
              <a:t>Minimal side effects as renal (if co-administration of arginine/lysine) and bone marrow uptake low</a:t>
            </a:r>
          </a:p>
          <a:p>
            <a:pPr eaLnBrk="1" hangingPunct="1"/>
            <a:r>
              <a:rPr lang="en-GB" altLang="en-US" dirty="0"/>
              <a:t>Patients treated in Poland, UK and Germany</a:t>
            </a:r>
          </a:p>
          <a:p>
            <a:pPr eaLnBrk="1" hangingPunct="1"/>
            <a:r>
              <a:rPr lang="en-GB" altLang="en-US" dirty="0"/>
              <a:t>Found to have a higher than expected long term bone marrow toxicity (MDS and ALL)</a:t>
            </a:r>
          </a:p>
        </p:txBody>
      </p:sp>
    </p:spTree>
    <p:extLst>
      <p:ext uri="{BB962C8B-B14F-4D97-AF65-F5344CB8AC3E}">
        <p14:creationId xmlns:p14="http://schemas.microsoft.com/office/powerpoint/2010/main" val="3058977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oberbekCT071004-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9" t="21941" r="7195" b="17513"/>
          <a:stretch>
            <a:fillRect/>
          </a:stretch>
        </p:blipFill>
        <p:spPr bwMode="auto">
          <a:xfrm>
            <a:off x="323850" y="115888"/>
            <a:ext cx="4103688" cy="2952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oberbekCT071004-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1" t="23438" r="5664" b="17513"/>
          <a:stretch>
            <a:fillRect/>
          </a:stretch>
        </p:blipFill>
        <p:spPr bwMode="auto">
          <a:xfrm>
            <a:off x="323850" y="3141663"/>
            <a:ext cx="4105275" cy="2879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2" name="oberbek-Octr-160904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5" t="15991" r="27440" b="20044"/>
          <a:stretch>
            <a:fillRect/>
          </a:stretch>
        </p:blipFill>
        <p:spPr bwMode="auto">
          <a:xfrm>
            <a:off x="5435600" y="188913"/>
            <a:ext cx="2790825" cy="33115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oberbek161204-Y90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" t="29463" r="76653" b="22299"/>
          <a:stretch>
            <a:fillRect/>
          </a:stretch>
        </p:blipFill>
        <p:spPr bwMode="auto">
          <a:xfrm>
            <a:off x="4865688" y="3357563"/>
            <a:ext cx="1651000" cy="32400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oberbek100305-Y90-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" t="25401" r="75371" b="25081"/>
          <a:stretch>
            <a:fillRect/>
          </a:stretch>
        </p:blipFill>
        <p:spPr bwMode="auto">
          <a:xfrm>
            <a:off x="6948488" y="3357563"/>
            <a:ext cx="1698625" cy="3194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485775" y="6189663"/>
            <a:ext cx="3994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 sz="1600">
                <a:latin typeface="Arial" panose="020B0604020202020204" pitchFamily="34" charset="0"/>
              </a:rPr>
              <a:t>Foregut, pancreas – secretor (gastrinoma)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 sz="1600">
                <a:latin typeface="Arial" panose="020B0604020202020204" pitchFamily="34" charset="0"/>
              </a:rPr>
              <a:t>NECLM (WHO 2)</a:t>
            </a:r>
            <a:endParaRPr lang="en-GB" altLang="en-US" sz="16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5509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" fill="hold"/>
                                        <p:tgtEl>
                                          <p:spTgt spid="1044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4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44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5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445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ymbol zastępczy numeru slajdu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4634C00B-0D7B-4F6D-926E-1BFFA4F6AC35}" type="slidenum">
              <a:rPr lang="pl-PL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15</a:t>
            </a:fld>
            <a:endParaRPr lang="pl-PL" altLang="en-US" sz="12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36913" cy="31432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3519488"/>
            <a:ext cx="3463925" cy="3267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"/>
          <a:stretch>
            <a:fillRect/>
          </a:stretch>
        </p:blipFill>
        <p:spPr bwMode="auto">
          <a:xfrm>
            <a:off x="5357813" y="0"/>
            <a:ext cx="3786187" cy="31416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7738"/>
            <a:ext cx="4000500" cy="32988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1" name="pole tekstowe 7"/>
          <p:cNvSpPr txBox="1">
            <a:spLocks noChangeArrowheads="1"/>
          </p:cNvSpPr>
          <p:nvPr/>
        </p:nvSpPr>
        <p:spPr bwMode="auto">
          <a:xfrm>
            <a:off x="3357563" y="214313"/>
            <a:ext cx="1697037" cy="8302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 sz="1600"/>
              <a:t>61 yrs old female;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 sz="1600"/>
              <a:t>FPI, WHO 2, G2;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 sz="1600"/>
              <a:t>CS IV, nonsecretor</a:t>
            </a:r>
            <a:endParaRPr lang="en-GB" altLang="en-US" sz="1600"/>
          </a:p>
        </p:txBody>
      </p:sp>
      <p:sp>
        <p:nvSpPr>
          <p:cNvPr id="16392" name="pole tekstowe 8"/>
          <p:cNvSpPr txBox="1">
            <a:spLocks noChangeArrowheads="1"/>
          </p:cNvSpPr>
          <p:nvPr/>
        </p:nvSpPr>
        <p:spPr bwMode="auto">
          <a:xfrm>
            <a:off x="3286125" y="1987550"/>
            <a:ext cx="1857375" cy="3381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 sz="1600"/>
              <a:t>Initial SRS (</a:t>
            </a:r>
            <a:r>
              <a:rPr lang="pl-PL" altLang="en-US" sz="1600" baseline="30000"/>
              <a:t>99</a:t>
            </a:r>
            <a:r>
              <a:rPr lang="pl-PL" altLang="en-US" sz="1600"/>
              <a:t>Tc TOC)</a:t>
            </a:r>
            <a:endParaRPr lang="en-GB" altLang="en-US" sz="1600"/>
          </a:p>
        </p:txBody>
      </p:sp>
      <p:sp>
        <p:nvSpPr>
          <p:cNvPr id="16393" name="pole tekstowe 9"/>
          <p:cNvSpPr txBox="1">
            <a:spLocks noChangeArrowheads="1"/>
          </p:cNvSpPr>
          <p:nvPr/>
        </p:nvSpPr>
        <p:spPr bwMode="auto">
          <a:xfrm>
            <a:off x="4214813" y="2714625"/>
            <a:ext cx="904875" cy="3381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 sz="1600"/>
              <a:t>Initial CT</a:t>
            </a:r>
            <a:endParaRPr lang="en-GB" altLang="en-US" sz="1600"/>
          </a:p>
        </p:txBody>
      </p:sp>
      <p:sp>
        <p:nvSpPr>
          <p:cNvPr id="16394" name="pole tekstowe 10"/>
          <p:cNvSpPr txBox="1">
            <a:spLocks noChangeArrowheads="1"/>
          </p:cNvSpPr>
          <p:nvPr/>
        </p:nvSpPr>
        <p:spPr bwMode="auto">
          <a:xfrm>
            <a:off x="4071938" y="3571875"/>
            <a:ext cx="1279525" cy="7080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 sz="2000"/>
              <a:t>CT 12 M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 sz="2000"/>
              <a:t>after PRRT</a:t>
            </a:r>
            <a:endParaRPr lang="en-GB" altLang="en-US" sz="2000"/>
          </a:p>
        </p:txBody>
      </p:sp>
      <p:sp>
        <p:nvSpPr>
          <p:cNvPr id="16395" name="pole tekstowe 11"/>
          <p:cNvSpPr txBox="1">
            <a:spLocks noChangeArrowheads="1"/>
          </p:cNvSpPr>
          <p:nvPr/>
        </p:nvSpPr>
        <p:spPr bwMode="auto">
          <a:xfrm>
            <a:off x="4140200" y="4581525"/>
            <a:ext cx="1511300" cy="1016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 sz="2000"/>
              <a:t>SRS 12 M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 sz="2000"/>
              <a:t>after PRRT,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 sz="2000"/>
              <a:t>(</a:t>
            </a:r>
            <a:r>
              <a:rPr lang="pl-PL" altLang="en-US" sz="2000" baseline="30000"/>
              <a:t>99</a:t>
            </a:r>
            <a:r>
              <a:rPr lang="pl-PL" altLang="en-US" sz="2000"/>
              <a:t>Tc TOC</a:t>
            </a:r>
            <a:r>
              <a:rPr lang="pl-PL" altLang="en-US" sz="1600"/>
              <a:t>)</a:t>
            </a:r>
            <a:endParaRPr lang="en-GB" altLang="en-US" sz="1600"/>
          </a:p>
        </p:txBody>
      </p:sp>
    </p:spTree>
    <p:extLst>
      <p:ext uri="{BB962C8B-B14F-4D97-AF65-F5344CB8AC3E}">
        <p14:creationId xmlns:p14="http://schemas.microsoft.com/office/powerpoint/2010/main" val="740538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4000"/>
            <a:ext cx="8229600" cy="1143000"/>
          </a:xfrm>
        </p:spPr>
        <p:txBody>
          <a:bodyPr/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en-GB" sz="3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Treatment with Y-90 DOTATATE</a:t>
            </a:r>
            <a:br>
              <a:rPr lang="en-GB" sz="3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r>
              <a:rPr lang="en-GB" sz="3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Cwikla et al (Ann Oncol 2010)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35 patients with proven GEP-NET</a:t>
            </a:r>
          </a:p>
          <a:p>
            <a:pPr eaLnBrk="1" hangingPunct="1"/>
            <a:r>
              <a:rPr lang="en-GB" altLang="en-US"/>
              <a:t>All treated patient had evidence of PD before therapy</a:t>
            </a:r>
          </a:p>
          <a:p>
            <a:pPr eaLnBrk="1" hangingPunct="1"/>
            <a:r>
              <a:rPr lang="en-GB" altLang="en-US"/>
              <a:t>4x3-4GBq Y-90 DOTATATE with amino-acid cover 12 weeks apart</a:t>
            </a:r>
          </a:p>
          <a:p>
            <a:pPr eaLnBrk="1" hangingPunct="1"/>
            <a:r>
              <a:rPr lang="en-GB" altLang="en-US"/>
              <a:t>Response measure by CT and symptom relief</a:t>
            </a:r>
          </a:p>
          <a:p>
            <a:pPr eaLnBrk="1" hangingPunct="1"/>
            <a:r>
              <a:rPr lang="en-GB" altLang="en-US"/>
              <a:t>Good correlation between symptom relief and survival </a:t>
            </a:r>
          </a:p>
          <a:p>
            <a:pPr eaLnBrk="1" hangingPunct="1"/>
            <a:r>
              <a:rPr lang="en-GB" altLang="en-US"/>
              <a:t>Correlation with imaging less clear</a:t>
            </a:r>
          </a:p>
        </p:txBody>
      </p:sp>
    </p:spTree>
    <p:extLst>
      <p:ext uri="{BB962C8B-B14F-4D97-AF65-F5344CB8AC3E}">
        <p14:creationId xmlns:p14="http://schemas.microsoft.com/office/powerpoint/2010/main" val="3160930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en-GB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What is a response with Y-90 </a:t>
            </a:r>
            <a:r>
              <a:rPr lang="en-GB" sz="3200" dirty="0" err="1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Cwikla</a:t>
            </a:r>
            <a:r>
              <a:rPr lang="en-GB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 et al Evidence for the bystander effect?</a:t>
            </a:r>
          </a:p>
        </p:txBody>
      </p:sp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4313"/>
            <a:ext cx="3527425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581525"/>
            <a:ext cx="2016125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581525"/>
            <a:ext cx="2087563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484313"/>
            <a:ext cx="3494087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581525"/>
            <a:ext cx="1989137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503238" y="4221163"/>
            <a:ext cx="86407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Waterfall plot at 6 weeks                                    Waterfall plot at 6 months</a:t>
            </a:r>
          </a:p>
        </p:txBody>
      </p:sp>
      <p:sp>
        <p:nvSpPr>
          <p:cNvPr id="18441" name="Text Box 11"/>
          <p:cNvSpPr txBox="1">
            <a:spLocks noChangeArrowheads="1"/>
          </p:cNvSpPr>
          <p:nvPr/>
        </p:nvSpPr>
        <p:spPr bwMode="auto">
          <a:xfrm>
            <a:off x="539750" y="6491288"/>
            <a:ext cx="8604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Pre-therapy                        6 months post last cycle       12 months after last cycle</a:t>
            </a:r>
          </a:p>
        </p:txBody>
      </p:sp>
    </p:spTree>
    <p:extLst>
      <p:ext uri="{BB962C8B-B14F-4D97-AF65-F5344CB8AC3E}">
        <p14:creationId xmlns:p14="http://schemas.microsoft.com/office/powerpoint/2010/main" val="2227181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fr-FR" dirty="0"/>
              <a:t>Lutetium-DOTATATE development</a:t>
            </a:r>
            <a:endParaRPr lang="fr-FR" altLang="fr-FR" dirty="0"/>
          </a:p>
        </p:txBody>
      </p:sp>
      <p:sp>
        <p:nvSpPr>
          <p:cNvPr id="57347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altLang="fr-FR" sz="2400" dirty="0"/>
              <a:t>From a somatostatin-receptor ligand to a registered </a:t>
            </a:r>
            <a:r>
              <a:rPr lang="en-GB" altLang="fr-FR" sz="2400" dirty="0" err="1"/>
              <a:t>dru</a:t>
            </a:r>
            <a:endParaRPr lang="en-GB" altLang="fr-FR" sz="2400" dirty="0"/>
          </a:p>
          <a:p>
            <a:r>
              <a:rPr lang="en-GB" altLang="fr-FR" sz="2400" dirty="0"/>
              <a:t>A series of analogues synthesized and studied by academic teams in various tumour models (mice and rats), work in Rotterdam and Basel</a:t>
            </a:r>
          </a:p>
          <a:p>
            <a:r>
              <a:rPr lang="en-GB" altLang="fr-FR" sz="2400" dirty="0"/>
              <a:t>Successfully transferred to the clinic by academia for imaging (indium-111, gallium-68) and therapy (yttrium-90, lutetium-177)</a:t>
            </a:r>
          </a:p>
          <a:p>
            <a:r>
              <a:rPr lang="en-GB" altLang="fr-FR" sz="2400" dirty="0"/>
              <a:t>Thousands of patients included in clinical trials and treated by compassionate use not just in Europe but worldwide</a:t>
            </a:r>
          </a:p>
          <a:p>
            <a:r>
              <a:rPr lang="en-GB" altLang="fr-FR" sz="2400" dirty="0"/>
              <a:t>A concern: risks of kidney failure and some myelotoxicity</a:t>
            </a:r>
          </a:p>
          <a:p>
            <a:r>
              <a:rPr lang="en-GB" altLang="fr-FR" sz="2400" dirty="0"/>
              <a:t>Good phase II data but until recently phase III data lacking</a:t>
            </a:r>
          </a:p>
          <a:p>
            <a:r>
              <a:rPr lang="en-GB" altLang="fr-FR" sz="2400" dirty="0"/>
              <a:t>Now approved worldwide</a:t>
            </a:r>
          </a:p>
        </p:txBody>
      </p:sp>
      <p:sp>
        <p:nvSpPr>
          <p:cNvPr id="57348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3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3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3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3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fld id="{284DFF02-1C57-4518-A36B-D2CC6981E4E1}" type="slidenum">
              <a:rPr lang="en-GB" altLang="fr-FR" sz="1000" smtClean="0"/>
              <a:pPr>
                <a:spcBef>
                  <a:spcPct val="50000"/>
                </a:spcBef>
                <a:buFontTx/>
                <a:buNone/>
              </a:pPr>
              <a:t>18</a:t>
            </a:fld>
            <a:endParaRPr lang="en-GB" altLang="fr-FR" sz="1000"/>
          </a:p>
        </p:txBody>
      </p:sp>
    </p:spTree>
    <p:extLst>
      <p:ext uri="{BB962C8B-B14F-4D97-AF65-F5344CB8AC3E}">
        <p14:creationId xmlns:p14="http://schemas.microsoft.com/office/powerpoint/2010/main" val="1794412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4000"/>
            <a:ext cx="8229600" cy="1143000"/>
          </a:xfrm>
        </p:spPr>
        <p:txBody>
          <a:bodyPr/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en-GB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Lu-177 Octreotate</a:t>
            </a:r>
            <a:endParaRPr lang="en-US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Developed by </a:t>
            </a:r>
            <a:r>
              <a:rPr lang="en-GB" altLang="en-US" dirty="0" err="1"/>
              <a:t>Krenning</a:t>
            </a:r>
            <a:endParaRPr lang="en-GB" altLang="en-US" dirty="0"/>
          </a:p>
          <a:p>
            <a:pPr eaLnBrk="1" hangingPunct="1"/>
            <a:r>
              <a:rPr lang="en-GB" altLang="en-US" dirty="0"/>
              <a:t>First good report in JCO 2005</a:t>
            </a:r>
          </a:p>
          <a:p>
            <a:pPr eaLnBrk="1" hangingPunct="1"/>
            <a:r>
              <a:rPr lang="en-GB" altLang="en-US" dirty="0"/>
              <a:t>151 patients treated with cum activities of 22-30 </a:t>
            </a:r>
            <a:r>
              <a:rPr lang="en-GB" altLang="en-US" dirty="0" err="1"/>
              <a:t>GBq</a:t>
            </a:r>
            <a:r>
              <a:rPr lang="en-GB" altLang="en-US" dirty="0"/>
              <a:t> of Lu-177 </a:t>
            </a:r>
            <a:r>
              <a:rPr lang="en-GB" altLang="en-US" dirty="0" err="1"/>
              <a:t>octreotate</a:t>
            </a:r>
            <a:endParaRPr lang="en-GB" altLang="en-US" dirty="0"/>
          </a:p>
          <a:p>
            <a:pPr eaLnBrk="1" hangingPunct="1"/>
            <a:r>
              <a:rPr lang="en-GB" altLang="en-US" dirty="0"/>
              <a:t>Given with amino acid renal protection</a:t>
            </a:r>
          </a:p>
          <a:p>
            <a:pPr eaLnBrk="1" hangingPunct="1"/>
            <a:r>
              <a:rPr lang="en-GB" altLang="en-US" dirty="0"/>
              <a:t>Toxicity bone marrow (2%) and in some men reduction in testosterone</a:t>
            </a:r>
          </a:p>
          <a:p>
            <a:pPr eaLnBrk="1" hangingPunct="1"/>
            <a:r>
              <a:rPr lang="en-GB" altLang="en-US" dirty="0"/>
              <a:t>Follow up data in 125 patients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7143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Introduction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The present guidelines for PRRT</a:t>
            </a:r>
          </a:p>
          <a:p>
            <a:pPr eaLnBrk="1" hangingPunct="1"/>
            <a:r>
              <a:rPr lang="en-GB" altLang="en-US" dirty="0"/>
              <a:t>Evidence for use of PRRT</a:t>
            </a:r>
          </a:p>
          <a:p>
            <a:pPr lvl="1"/>
            <a:r>
              <a:rPr lang="en-GB" altLang="en-US" dirty="0"/>
              <a:t>Y-90</a:t>
            </a:r>
          </a:p>
          <a:p>
            <a:pPr lvl="1"/>
            <a:r>
              <a:rPr lang="en-GB" altLang="en-US" dirty="0"/>
              <a:t>Lu-177</a:t>
            </a:r>
          </a:p>
          <a:p>
            <a:r>
              <a:rPr lang="en-GB" altLang="en-US" dirty="0"/>
              <a:t>Level of expected evidence </a:t>
            </a:r>
          </a:p>
          <a:p>
            <a:r>
              <a:rPr lang="en-GB" altLang="en-US" dirty="0"/>
              <a:t>Results of NETTER-1</a:t>
            </a:r>
          </a:p>
          <a:p>
            <a:r>
              <a:rPr lang="en-GB" altLang="en-US" dirty="0"/>
              <a:t>Recent studies </a:t>
            </a:r>
          </a:p>
        </p:txBody>
      </p:sp>
    </p:spTree>
    <p:extLst>
      <p:ext uri="{BB962C8B-B14F-4D97-AF65-F5344CB8AC3E}">
        <p14:creationId xmlns:p14="http://schemas.microsoft.com/office/powerpoint/2010/main" val="973194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54000"/>
            <a:ext cx="8229600" cy="1143000"/>
          </a:xfrm>
        </p:spPr>
        <p:txBody>
          <a:bodyPr/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en-GB" sz="28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Lu-177 in GEP (Krenning-JCO 2005)</a:t>
            </a:r>
            <a:endParaRPr lang="en-US" sz="280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graphicFrame>
        <p:nvGraphicFramePr>
          <p:cNvPr id="21507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465138" y="1646238"/>
          <a:ext cx="8213725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229552" imgH="4533916" progId="MSGraph.Chart.8">
                  <p:embed followColorScheme="full"/>
                </p:oleObj>
              </mc:Choice>
              <mc:Fallback>
                <p:oleObj name="Chart" r:id="rId2" imgW="8229552" imgH="4533916" progId="MSGraph.Chart.8">
                  <p:embed followColorScheme="full"/>
                  <p:pic>
                    <p:nvPicPr>
                      <p:cNvPr id="2150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138" y="1646238"/>
                        <a:ext cx="8213725" cy="452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8235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54000"/>
            <a:ext cx="8229600" cy="1143000"/>
          </a:xfrm>
        </p:spPr>
        <p:txBody>
          <a:bodyPr/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en-GB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Krenning et al JCO 2005</a:t>
            </a:r>
            <a:endParaRPr lang="en-US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22531" name="Picture 6" descr=" ">
            <a:hlinkClick r:id="rId2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438" y="1773238"/>
            <a:ext cx="3657600" cy="1487487"/>
          </a:xfrm>
        </p:spPr>
      </p:pic>
      <p:pic>
        <p:nvPicPr>
          <p:cNvPr id="22532" name="Picture 9" descr=" ">
            <a:hlinkClick r:id="rId4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4221163"/>
            <a:ext cx="6270625" cy="1243012"/>
          </a:xfrm>
        </p:spPr>
      </p:pic>
    </p:spTree>
    <p:extLst>
      <p:ext uri="{BB962C8B-B14F-4D97-AF65-F5344CB8AC3E}">
        <p14:creationId xmlns:p14="http://schemas.microsoft.com/office/powerpoint/2010/main" val="2877358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4000"/>
            <a:ext cx="8229600" cy="1143000"/>
          </a:xfrm>
        </p:spPr>
        <p:txBody>
          <a:bodyPr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en-GB" sz="40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Lu-177 </a:t>
            </a:r>
            <a:r>
              <a:rPr lang="en-GB" sz="4000" dirty="0" err="1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octreotate</a:t>
            </a:r>
            <a:r>
              <a:rPr lang="en-GB" sz="40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 (n=310) </a:t>
            </a:r>
            <a:r>
              <a:rPr lang="en-GB" sz="4000" dirty="0" err="1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Kwekkeboom</a:t>
            </a:r>
            <a:r>
              <a:rPr lang="en-GB" sz="40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 JCO 2008-follow-up paper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628649" y="2946743"/>
            <a:ext cx="7886700" cy="4351338"/>
          </a:xfrm>
        </p:spPr>
        <p:txBody>
          <a:bodyPr/>
          <a:lstStyle/>
          <a:p>
            <a:pPr eaLnBrk="1" hangingPunct="1"/>
            <a:r>
              <a:rPr lang="en-GB" altLang="en-US" dirty="0"/>
              <a:t>Mid gut NET including carcinoid n=188 </a:t>
            </a:r>
          </a:p>
          <a:p>
            <a:pPr lvl="1" eaLnBrk="1" hangingPunct="1"/>
            <a:r>
              <a:rPr lang="en-GB" altLang="en-US" dirty="0"/>
              <a:t>1% CR, 22% PR, 17% MR, 42% SD, 20%DP</a:t>
            </a:r>
          </a:p>
          <a:p>
            <a:pPr eaLnBrk="1" hangingPunct="1"/>
            <a:r>
              <a:rPr lang="en-GB" altLang="en-US" dirty="0"/>
              <a:t>PET non </a:t>
            </a:r>
            <a:r>
              <a:rPr lang="en-GB" altLang="en-US" dirty="0" err="1"/>
              <a:t>func</a:t>
            </a:r>
            <a:r>
              <a:rPr lang="en-GB" altLang="en-US" dirty="0"/>
              <a:t> n=72 </a:t>
            </a:r>
          </a:p>
          <a:p>
            <a:pPr lvl="1" eaLnBrk="1" hangingPunct="1"/>
            <a:r>
              <a:rPr lang="en-GB" altLang="en-US" dirty="0"/>
              <a:t>6% CR, 36% PR, 18%MR, 26% SD, 14% DP</a:t>
            </a:r>
          </a:p>
          <a:p>
            <a:pPr eaLnBrk="1" hangingPunct="1"/>
            <a:r>
              <a:rPr lang="en-GB" altLang="en-US" dirty="0"/>
              <a:t>PET </a:t>
            </a:r>
            <a:r>
              <a:rPr lang="en-GB" altLang="en-US" dirty="0" err="1"/>
              <a:t>func</a:t>
            </a:r>
            <a:r>
              <a:rPr lang="en-GB" altLang="en-US" dirty="0"/>
              <a:t> n=19 </a:t>
            </a:r>
          </a:p>
          <a:p>
            <a:pPr lvl="1" eaLnBrk="1" hangingPunct="1"/>
            <a:r>
              <a:rPr lang="en-GB" altLang="en-US" dirty="0"/>
              <a:t>0% CR 60% PR, 20% MR, 30% DS, 10% PD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29102" y="1694818"/>
            <a:ext cx="7085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Results by disease type. Please note PET=pancreatic endocrine tumour</a:t>
            </a:r>
          </a:p>
        </p:txBody>
      </p:sp>
    </p:spTree>
    <p:extLst>
      <p:ext uri="{BB962C8B-B14F-4D97-AF65-F5344CB8AC3E}">
        <p14:creationId xmlns:p14="http://schemas.microsoft.com/office/powerpoint/2010/main" val="2863176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Survival post Lu-177 </a:t>
            </a:r>
            <a:r>
              <a:rPr lang="en-GB" dirty="0" err="1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oct</a:t>
            </a:r>
            <a:r>
              <a:rPr lang="en-GB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 n=310</a:t>
            </a:r>
            <a:br>
              <a:rPr lang="en-GB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r>
              <a:rPr lang="en-GB" dirty="0" err="1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Kwekkeboom</a:t>
            </a:r>
            <a:r>
              <a:rPr lang="en-GB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 JCO 2008</a:t>
            </a:r>
          </a:p>
        </p:txBody>
      </p:sp>
      <p:pic>
        <p:nvPicPr>
          <p:cNvPr id="24579" name="Picture 3" descr="Figure 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133600"/>
            <a:ext cx="5113338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739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788988" y="98425"/>
            <a:ext cx="7886700" cy="1325563"/>
          </a:xfrm>
        </p:spPr>
        <p:txBody>
          <a:bodyPr/>
          <a:lstStyle/>
          <a:p>
            <a:pPr eaLnBrk="1" hangingPunct="1"/>
            <a:r>
              <a:rPr lang="en-GB" altLang="en-US"/>
              <a:t>Post therapy with Lu-177tate</a:t>
            </a:r>
          </a:p>
        </p:txBody>
      </p:sp>
      <p:pic>
        <p:nvPicPr>
          <p:cNvPr id="25603" name="Picture 2" descr="E:\lu\sr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54"/>
          <a:stretch>
            <a:fillRect/>
          </a:stretch>
        </p:blipFill>
        <p:spPr bwMode="auto">
          <a:xfrm>
            <a:off x="0" y="1052513"/>
            <a:ext cx="2532063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" descr="E:\lu\sr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0"/>
          <a:stretch>
            <a:fillRect/>
          </a:stretch>
        </p:blipFill>
        <p:spPr bwMode="auto">
          <a:xfrm>
            <a:off x="1979613" y="1052513"/>
            <a:ext cx="1897062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" descr="E:\lu\sr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2686" r="549" b="53847"/>
          <a:stretch>
            <a:fillRect/>
          </a:stretch>
        </p:blipFill>
        <p:spPr bwMode="auto">
          <a:xfrm>
            <a:off x="4356100" y="1628775"/>
            <a:ext cx="3024188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2" descr="E:\lu\sr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r="62473" b="52045"/>
          <a:stretch>
            <a:fillRect/>
          </a:stretch>
        </p:blipFill>
        <p:spPr bwMode="auto">
          <a:xfrm>
            <a:off x="4787900" y="3573463"/>
            <a:ext cx="2462213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Box 7"/>
          <p:cNvSpPr txBox="1">
            <a:spLocks noChangeArrowheads="1"/>
          </p:cNvSpPr>
          <p:nvPr/>
        </p:nvSpPr>
        <p:spPr bwMode="auto">
          <a:xfrm>
            <a:off x="5003800" y="6237288"/>
            <a:ext cx="36718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Image courtesy of Dr S Navalkissoor Royal Free Hospital London</a:t>
            </a:r>
          </a:p>
        </p:txBody>
      </p:sp>
    </p:spTree>
    <p:extLst>
      <p:ext uri="{BB962C8B-B14F-4D97-AF65-F5344CB8AC3E}">
        <p14:creationId xmlns:p14="http://schemas.microsoft.com/office/powerpoint/2010/main" val="3387733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8" y="260350"/>
            <a:ext cx="7543800" cy="1431925"/>
          </a:xfrm>
        </p:spPr>
        <p:txBody>
          <a:bodyPr/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 PPRT DOTATATE-</a:t>
            </a:r>
            <a:r>
              <a:rPr lang="en-GB" dirty="0" err="1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Clin</a:t>
            </a:r>
            <a:r>
              <a:rPr lang="en-GB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 Med 2011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042988" y="1557338"/>
          <a:ext cx="7543800" cy="239236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8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903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0056">
                <a:tc>
                  <a:txBody>
                    <a:bodyPr/>
                    <a:lstStyle/>
                    <a:p>
                      <a:r>
                        <a:rPr lang="en-GB" sz="1800" dirty="0"/>
                        <a:t>Author</a:t>
                      </a:r>
                    </a:p>
                    <a:p>
                      <a:r>
                        <a:rPr lang="en-GB" sz="1800" dirty="0"/>
                        <a:t>(n)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CR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PR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GB" sz="1800" dirty="0" err="1"/>
                        <a:t>SD</a:t>
                      </a:r>
                      <a:endParaRPr lang="en-GB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DP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Symptom</a:t>
                      </a:r>
                      <a:r>
                        <a:rPr lang="en-GB" sz="1800" baseline="0" dirty="0"/>
                        <a:t> relief</a:t>
                      </a:r>
                      <a:endParaRPr lang="en-GB" sz="1800" dirty="0"/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50">
                <a:tc>
                  <a:txBody>
                    <a:bodyPr/>
                    <a:lstStyle/>
                    <a:p>
                      <a:r>
                        <a:rPr lang="en-GB" sz="1800" dirty="0"/>
                        <a:t>Baum (75)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0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28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39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8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64</a:t>
                      </a:r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50">
                <a:tc>
                  <a:txBody>
                    <a:bodyPr/>
                    <a:lstStyle/>
                    <a:p>
                      <a:r>
                        <a:rPr lang="en-GB" sz="1800" dirty="0" err="1"/>
                        <a:t>Cwikla</a:t>
                      </a:r>
                      <a:r>
                        <a:rPr lang="en-GB" sz="1800" dirty="0"/>
                        <a:t> (57)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0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14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44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0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51</a:t>
                      </a:r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50">
                <a:tc>
                  <a:txBody>
                    <a:bodyPr/>
                    <a:lstStyle/>
                    <a:p>
                      <a:r>
                        <a:rPr lang="en-GB" sz="1800" dirty="0" err="1"/>
                        <a:t>Toupanakis</a:t>
                      </a:r>
                      <a:r>
                        <a:rPr lang="en-GB" sz="1800" dirty="0"/>
                        <a:t> (85)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0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11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66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11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62</a:t>
                      </a:r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56">
                <a:tc>
                  <a:txBody>
                    <a:bodyPr/>
                    <a:lstStyle/>
                    <a:p>
                      <a:r>
                        <a:rPr lang="en-GB" sz="1800" dirty="0"/>
                        <a:t>TOTAL (217)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0</a:t>
                      </a:r>
                    </a:p>
                    <a:p>
                      <a:r>
                        <a:rPr lang="en-GB" sz="1800" dirty="0"/>
                        <a:t>0%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49</a:t>
                      </a:r>
                    </a:p>
                    <a:p>
                      <a:r>
                        <a:rPr lang="en-GB" sz="1800" dirty="0"/>
                        <a:t>23%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149</a:t>
                      </a:r>
                    </a:p>
                    <a:p>
                      <a:r>
                        <a:rPr lang="en-GB" sz="1800" dirty="0"/>
                        <a:t>69%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19</a:t>
                      </a:r>
                    </a:p>
                    <a:p>
                      <a:r>
                        <a:rPr lang="en-GB" sz="1800" dirty="0"/>
                        <a:t>8%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167</a:t>
                      </a:r>
                    </a:p>
                    <a:p>
                      <a:r>
                        <a:rPr lang="en-GB" sz="1800" dirty="0"/>
                        <a:t>77%</a:t>
                      </a:r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743" name="TextBox 4"/>
          <p:cNvSpPr txBox="1">
            <a:spLocks noChangeArrowheads="1"/>
          </p:cNvSpPr>
          <p:nvPr/>
        </p:nvSpPr>
        <p:spPr bwMode="auto">
          <a:xfrm>
            <a:off x="6227763" y="188913"/>
            <a:ext cx="2208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Times New Roman" panose="02020603050405020304" pitchFamily="18" charset="0"/>
              </a:rPr>
              <a:t>Navilkissor et al 2011</a:t>
            </a:r>
          </a:p>
        </p:txBody>
      </p:sp>
      <p:graphicFrame>
        <p:nvGraphicFramePr>
          <p:cNvPr id="35928" name="Group 88"/>
          <p:cNvGraphicFramePr>
            <a:graphicFrameLocks noGrp="1"/>
          </p:cNvGraphicFramePr>
          <p:nvPr/>
        </p:nvGraphicFramePr>
        <p:xfrm>
          <a:off x="971550" y="4365625"/>
          <a:ext cx="7632700" cy="2022492"/>
        </p:xfrm>
        <a:graphic>
          <a:graphicData uri="http://schemas.openxmlformats.org/drawingml/2006/table">
            <a:tbl>
              <a:tblPr/>
              <a:tblGrid>
                <a:gridCol w="2376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0012">
                <a:tc>
                  <a:txBody>
                    <a:bodyPr/>
                    <a:lstStyle/>
                    <a:p>
                      <a:r>
                        <a:rPr lang="en-GB" sz="1800" dirty="0"/>
                        <a:t>Author (n)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CR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PR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SD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DP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Symptom relief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2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</a:rPr>
                        <a:t>Kwekenboom  (310)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</a:rPr>
                        <a:t>86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</a:rPr>
                        <a:t>158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</a:rPr>
                        <a:t>61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</a:rPr>
                        <a:t>21/36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2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</a:rPr>
                        <a:t>Gabriel (55)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</a:rPr>
                        <a:t>27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</a:rPr>
                        <a:t>13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</a:rPr>
                        <a:t>Total (365)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</a:rPr>
                        <a:t>2%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</a:rPr>
                        <a:t>101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</a:rPr>
                        <a:t>27%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</a:rPr>
                        <a:t>185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</a:rPr>
                        <a:t>51%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</a:rPr>
                        <a:t>74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</a:rPr>
                        <a:t>20%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</a:rPr>
                        <a:t>58%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9781" name="TextBox 6"/>
          <p:cNvSpPr txBox="1">
            <a:spLocks noChangeArrowheads="1"/>
          </p:cNvSpPr>
          <p:nvPr/>
        </p:nvSpPr>
        <p:spPr bwMode="auto">
          <a:xfrm>
            <a:off x="179388" y="2349500"/>
            <a:ext cx="647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Times New Roman" panose="02020603050405020304" pitchFamily="18" charset="0"/>
              </a:rPr>
              <a:t>Y-90</a:t>
            </a:r>
          </a:p>
        </p:txBody>
      </p:sp>
      <p:sp>
        <p:nvSpPr>
          <p:cNvPr id="29782" name="TextBox 7"/>
          <p:cNvSpPr txBox="1">
            <a:spLocks noChangeArrowheads="1"/>
          </p:cNvSpPr>
          <p:nvPr/>
        </p:nvSpPr>
        <p:spPr bwMode="auto">
          <a:xfrm>
            <a:off x="0" y="4941888"/>
            <a:ext cx="971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Times New Roman" panose="02020603050405020304" pitchFamily="18" charset="0"/>
              </a:rPr>
              <a:t>Lu-177</a:t>
            </a:r>
          </a:p>
        </p:txBody>
      </p:sp>
    </p:spTree>
    <p:extLst>
      <p:ext uri="{BB962C8B-B14F-4D97-AF65-F5344CB8AC3E}">
        <p14:creationId xmlns:p14="http://schemas.microsoft.com/office/powerpoint/2010/main" val="931334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Meta-analysis Kim et al E	JNM 2015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Reviewed papers reporting Lu-177 PRRT in NET</a:t>
            </a:r>
          </a:p>
          <a:p>
            <a:r>
              <a:rPr lang="en-GB" dirty="0"/>
              <a:t>Assessed as having proper output data </a:t>
            </a:r>
          </a:p>
          <a:p>
            <a:r>
              <a:rPr lang="en-GB" dirty="0"/>
              <a:t>Identified 6 papers, 3 papers prospective</a:t>
            </a:r>
          </a:p>
          <a:p>
            <a:r>
              <a:rPr lang="en-GB" dirty="0"/>
              <a:t>Most used RESCIST criteria</a:t>
            </a:r>
          </a:p>
          <a:p>
            <a:r>
              <a:rPr lang="en-GB" dirty="0"/>
              <a:t>Single German paper used SWOG criteria </a:t>
            </a:r>
          </a:p>
          <a:p>
            <a:r>
              <a:rPr lang="en-GB" dirty="0"/>
              <a:t>Largest paper n=274 from Netherlands, smallest n=18 from Switzerland</a:t>
            </a:r>
          </a:p>
        </p:txBody>
      </p:sp>
    </p:spTree>
    <p:extLst>
      <p:ext uri="{BB962C8B-B14F-4D97-AF65-F5344CB8AC3E}">
        <p14:creationId xmlns:p14="http://schemas.microsoft.com/office/powerpoint/2010/main" val="1356305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Forest plots of 356 </a:t>
            </a:r>
            <a:r>
              <a:rPr lang="en-GB" dirty="0" err="1"/>
              <a:t>pts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7192724" cy="263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41313" y="4742288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Forest plots of proportions of disease response rates (</a:t>
            </a:r>
            <a:r>
              <a:rPr lang="en-GB" b="1" dirty="0"/>
              <a:t>a</a:t>
            </a:r>
            <a:r>
              <a:rPr lang="en-GB" dirty="0"/>
              <a:t>) and disease control rates (</a:t>
            </a:r>
            <a:r>
              <a:rPr lang="en-GB" b="1" dirty="0"/>
              <a:t>b</a:t>
            </a:r>
            <a:r>
              <a:rPr lang="en-GB" dirty="0"/>
              <a:t>) in RECIST 1.0 criteria group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1313" y="5805264"/>
            <a:ext cx="7087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Overall response rates 29% had disease size reduction &gt;50%, for disease control (SD, PR and CR the overall rate is 81% </a:t>
            </a:r>
          </a:p>
        </p:txBody>
      </p:sp>
    </p:spTree>
    <p:extLst>
      <p:ext uri="{BB962C8B-B14F-4D97-AF65-F5344CB8AC3E}">
        <p14:creationId xmlns:p14="http://schemas.microsoft.com/office/powerpoint/2010/main" val="27012807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Caution  in PRRT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Severi</a:t>
            </a:r>
            <a:r>
              <a:rPr lang="en-GB" dirty="0"/>
              <a:t> et al EJNMMI 2013 Milan, Italy</a:t>
            </a:r>
          </a:p>
          <a:p>
            <a:r>
              <a:rPr lang="en-GB" dirty="0"/>
              <a:t>52 patients mixed NETs treated with PRRT </a:t>
            </a:r>
          </a:p>
          <a:p>
            <a:r>
              <a:rPr lang="en-GB" dirty="0"/>
              <a:t>27.7 </a:t>
            </a:r>
            <a:r>
              <a:rPr lang="en-GB" dirty="0" err="1"/>
              <a:t>GBq</a:t>
            </a:r>
            <a:r>
              <a:rPr lang="en-GB" dirty="0"/>
              <a:t> in 5 treatments </a:t>
            </a:r>
          </a:p>
          <a:p>
            <a:r>
              <a:rPr lang="en-GB" dirty="0"/>
              <a:t>FDG PET positive in 57% of G1 NET and 66% in G2 NET</a:t>
            </a:r>
          </a:p>
          <a:p>
            <a:r>
              <a:rPr lang="en-GB" dirty="0"/>
              <a:t>Disease control (SD, PR, CR FDG+ 79%, FDG-95% (</a:t>
            </a:r>
            <a:r>
              <a:rPr lang="en-GB" dirty="0" err="1"/>
              <a:t>n.s</a:t>
            </a:r>
            <a:r>
              <a:rPr lang="en-GB" dirty="0"/>
              <a:t>.) </a:t>
            </a:r>
          </a:p>
          <a:p>
            <a:r>
              <a:rPr lang="en-GB" dirty="0"/>
              <a:t>Mean PFS FDG+ 20 months, FDG – 32 months (p=003) </a:t>
            </a:r>
          </a:p>
        </p:txBody>
      </p:sp>
    </p:spTree>
    <p:extLst>
      <p:ext uri="{BB962C8B-B14F-4D97-AF65-F5344CB8AC3E}">
        <p14:creationId xmlns:p14="http://schemas.microsoft.com/office/powerpoint/2010/main" val="14862231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Severi et al EJNMMI-2013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101" y="1601369"/>
            <a:ext cx="5797798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92280" y="191683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FDG -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84368" y="4077072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FDG +</a:t>
            </a:r>
          </a:p>
        </p:txBody>
      </p:sp>
    </p:spTree>
    <p:extLst>
      <p:ext uri="{BB962C8B-B14F-4D97-AF65-F5344CB8AC3E}">
        <p14:creationId xmlns:p14="http://schemas.microsoft.com/office/powerpoint/2010/main" val="2180349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Levels of evidence from clinical trials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Phase 1 study</a:t>
            </a:r>
          </a:p>
          <a:p>
            <a:pPr lvl="1"/>
            <a:r>
              <a:rPr lang="en-GB" dirty="0"/>
              <a:t>Proof of concept and max tolerated dose</a:t>
            </a:r>
          </a:p>
          <a:p>
            <a:pPr lvl="1"/>
            <a:r>
              <a:rPr lang="en-GB" dirty="0"/>
              <a:t>Normally 20-30 patients</a:t>
            </a:r>
          </a:p>
          <a:p>
            <a:r>
              <a:rPr lang="en-GB" dirty="0"/>
              <a:t>Phase 2 study</a:t>
            </a:r>
          </a:p>
          <a:p>
            <a:pPr lvl="1"/>
            <a:r>
              <a:rPr lang="en-GB" dirty="0"/>
              <a:t>Determination of efficacy</a:t>
            </a:r>
          </a:p>
          <a:p>
            <a:pPr lvl="1"/>
            <a:r>
              <a:rPr lang="en-GB" dirty="0"/>
              <a:t>Normally 50-100 patients</a:t>
            </a:r>
          </a:p>
          <a:p>
            <a:r>
              <a:rPr lang="en-GB" dirty="0"/>
              <a:t>Phase 3 study</a:t>
            </a:r>
          </a:p>
          <a:p>
            <a:pPr lvl="1"/>
            <a:r>
              <a:rPr lang="en-GB" dirty="0"/>
              <a:t>Multi-centre RCT compared to standard treatment</a:t>
            </a:r>
          </a:p>
          <a:p>
            <a:pPr lvl="1"/>
            <a:r>
              <a:rPr lang="en-GB" dirty="0"/>
              <a:t>May need 200-1000 patients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3836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problem of evidence based medicine and PRRT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Evidence based medicine seen as the gold standard and the key to health care funding.</a:t>
            </a:r>
          </a:p>
          <a:p>
            <a:r>
              <a:rPr lang="en-GB" dirty="0"/>
              <a:t>Many health systems under financial stress as population ages</a:t>
            </a:r>
          </a:p>
          <a:p>
            <a:r>
              <a:rPr lang="en-GB" dirty="0"/>
              <a:t>So those who pay the bills balance data from different trials in different disease </a:t>
            </a:r>
          </a:p>
          <a:p>
            <a:r>
              <a:rPr lang="en-GB" dirty="0"/>
              <a:t>So NET competes for same pot of money as chemo in other cancers</a:t>
            </a:r>
          </a:p>
          <a:p>
            <a:r>
              <a:rPr lang="en-GB" dirty="0"/>
              <a:t>Payers look for evidence from phase 3 RCTs</a:t>
            </a:r>
          </a:p>
          <a:p>
            <a:r>
              <a:rPr lang="en-GB" dirty="0"/>
              <a:t>Many centres also need outcome data </a:t>
            </a:r>
            <a:r>
              <a:rPr lang="en-GB" dirty="0" err="1"/>
              <a:t>eg</a:t>
            </a:r>
            <a:r>
              <a:rPr lang="en-GB" dirty="0"/>
              <a:t> cost per year saved</a:t>
            </a:r>
          </a:p>
        </p:txBody>
      </p:sp>
    </p:spTree>
    <p:extLst>
      <p:ext uri="{BB962C8B-B14F-4D97-AF65-F5344CB8AC3E}">
        <p14:creationId xmlns:p14="http://schemas.microsoft.com/office/powerpoint/2010/main" val="2779451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first phase III RCT in 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altLang="fr-FR" dirty="0"/>
              <a:t>Randomized multicentre phase III study comparing </a:t>
            </a:r>
            <a:r>
              <a:rPr lang="en-GB" altLang="fr-FR" baseline="30000" dirty="0"/>
              <a:t>177</a:t>
            </a:r>
            <a:r>
              <a:rPr lang="en-GB" altLang="fr-FR" dirty="0"/>
              <a:t>Lu-DOTATATE + </a:t>
            </a:r>
            <a:r>
              <a:rPr lang="en-GB" altLang="fr-FR" dirty="0" err="1"/>
              <a:t>Sandostatin</a:t>
            </a:r>
            <a:r>
              <a:rPr lang="en-GB" altLang="fr-FR" baseline="30000" dirty="0"/>
              <a:t>®</a:t>
            </a:r>
            <a:r>
              <a:rPr lang="en-GB" altLang="fr-FR" dirty="0"/>
              <a:t> LAR Depot (LAR octreotide) 30 mg to  LAR octreotide 60 mg in patients with grade 1-2, inoperable, progressive under  LAR octreotide MID GUT neuroendocrine tumour 30 mg</a:t>
            </a:r>
          </a:p>
          <a:p>
            <a:r>
              <a:rPr lang="en-GB" altLang="fr-FR" dirty="0"/>
              <a:t>4 administrations of 7.4 </a:t>
            </a:r>
            <a:r>
              <a:rPr lang="en-GB" altLang="fr-FR" dirty="0" err="1"/>
              <a:t>GBq</a:t>
            </a:r>
            <a:r>
              <a:rPr lang="en-GB" altLang="fr-FR" dirty="0"/>
              <a:t> de </a:t>
            </a:r>
            <a:r>
              <a:rPr lang="en-GB" altLang="fr-FR" baseline="30000" dirty="0"/>
              <a:t>177</a:t>
            </a:r>
            <a:r>
              <a:rPr lang="en-GB" altLang="fr-FR" dirty="0"/>
              <a:t>Lu-DOTATATE every 8 weeks (LAR octreotide 30 mg)</a:t>
            </a:r>
          </a:p>
          <a:p>
            <a:r>
              <a:rPr lang="en-GB" altLang="fr-FR" dirty="0"/>
              <a:t>229 patients included showing a 79 % reduction of progression or death risk (p &lt; 0.0001)</a:t>
            </a:r>
          </a:p>
          <a:p>
            <a:r>
              <a:rPr lang="en-GB" altLang="fr-FR" dirty="0"/>
              <a:t>Overall response : 18 versus 3 % (p = 0.0008)</a:t>
            </a:r>
          </a:p>
          <a:p>
            <a:r>
              <a:rPr lang="en-GB" altLang="fr-FR" dirty="0"/>
              <a:t>Overall survival (interim analysis): 13 vs. 22 deaths (p = 0.0186)</a:t>
            </a:r>
          </a:p>
          <a:p>
            <a:r>
              <a:rPr lang="en-GB" altLang="fr-FR" dirty="0"/>
              <a:t>Reasonable tolerance ++nausea for 7-10 days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55233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EA83C-49F1-FB44-B4AB-363A01779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NETTER-1: Study objectives and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12293-8F63-024A-8DD6-5DAD7464A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03403"/>
            <a:ext cx="8569158" cy="4023078"/>
          </a:xfrm>
        </p:spPr>
        <p:txBody>
          <a:bodyPr>
            <a:normAutofit/>
          </a:bodyPr>
          <a:lstStyle/>
          <a:p>
            <a:r>
              <a:rPr lang="en-GB" sz="1600" b="1" dirty="0"/>
              <a:t>Aim: </a:t>
            </a:r>
            <a:r>
              <a:rPr lang="en-GB" sz="1600" dirty="0"/>
              <a:t>Evaluate efficacy and safety of Lutathera® + SSAs (best supportive care) vs octreotide LAR 60 mg in patients with inoperable, SSTR-positive midgut NET, progressive on octreotide LAR 30 mg</a:t>
            </a:r>
          </a:p>
          <a:p>
            <a:r>
              <a:rPr lang="en-GB" sz="1600" b="1" dirty="0"/>
              <a:t>Design: </a:t>
            </a:r>
            <a:r>
              <a:rPr lang="en-GB" sz="1600" dirty="0"/>
              <a:t>International, multicentre, randomised, comparator-controlled, parallel-group</a:t>
            </a:r>
          </a:p>
          <a:p>
            <a:r>
              <a:rPr lang="en-GB" sz="1600" b="1" dirty="0"/>
              <a:t>Primary endpoint: </a:t>
            </a:r>
            <a:r>
              <a:rPr lang="en-GB" sz="1600" dirty="0"/>
              <a:t>PFS; response according to RECIST, every 12 weeks</a:t>
            </a:r>
          </a:p>
          <a:p>
            <a:endParaRPr lang="en-GB" sz="1600" dirty="0"/>
          </a:p>
          <a:p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E66DAC-560B-5C4A-A4E9-4345F33369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26" r="-1901" b="-8013"/>
          <a:stretch/>
        </p:blipFill>
        <p:spPr>
          <a:xfrm>
            <a:off x="635327" y="2766216"/>
            <a:ext cx="7851955" cy="3316684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ACC9077-4F49-1B41-A87B-4B40757E8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191" y="6094425"/>
            <a:ext cx="8949167" cy="324556"/>
          </a:xfrm>
        </p:spPr>
        <p:txBody>
          <a:bodyPr/>
          <a:lstStyle/>
          <a:p>
            <a:r>
              <a:rPr lang="en-GB" dirty="0"/>
              <a:t>*</a:t>
            </a:r>
            <a:r>
              <a:rPr lang="en-GB" b="1" dirty="0"/>
              <a:t>Octreotide LAR 60 mg is not the licensed dose. </a:t>
            </a:r>
            <a:r>
              <a:rPr lang="en-GB" dirty="0"/>
              <a:t>IM: intramuscular; IV: intravenous</a:t>
            </a:r>
            <a:r>
              <a:rPr lang="en-AU" dirty="0"/>
              <a:t>; </a:t>
            </a:r>
            <a:r>
              <a:rPr lang="en-GB" dirty="0"/>
              <a:t>LAR: long-acting release</a:t>
            </a:r>
            <a:r>
              <a:rPr lang="en-AU" dirty="0"/>
              <a:t>; </a:t>
            </a:r>
            <a:r>
              <a:rPr lang="en-GB" dirty="0"/>
              <a:t>NET: neuroendocrine tumour</a:t>
            </a:r>
            <a:r>
              <a:rPr lang="en-AU" dirty="0"/>
              <a:t>; </a:t>
            </a:r>
            <a:r>
              <a:rPr lang="en-GB" dirty="0"/>
              <a:t>PFS: progression-free survival</a:t>
            </a:r>
            <a:r>
              <a:rPr lang="en-AU" dirty="0"/>
              <a:t>; </a:t>
            </a:r>
            <a:r>
              <a:rPr lang="en-GB" dirty="0"/>
              <a:t>RECIST: Response Evaluation Criteria in Solid Tumors</a:t>
            </a:r>
            <a:r>
              <a:rPr lang="en-AU" dirty="0"/>
              <a:t>; </a:t>
            </a:r>
            <a:r>
              <a:rPr lang="en-GB" dirty="0"/>
              <a:t>SSA: somatostatin analogue; SSTR: somatostatin receptor</a:t>
            </a:r>
            <a:r>
              <a:rPr lang="en-AU" dirty="0"/>
              <a:t>.</a:t>
            </a:r>
          </a:p>
          <a:p>
            <a:r>
              <a:rPr lang="en-AU" dirty="0"/>
              <a:t>Strosberg J </a:t>
            </a:r>
            <a:r>
              <a:rPr lang="en-AU" i="1" dirty="0"/>
              <a:t>et al. N Engl J Med. </a:t>
            </a:r>
            <a:r>
              <a:rPr lang="en-AU" dirty="0"/>
              <a:t>2017;376:125–135; Strosberg J et al. Presented at ASCO 2021 (Abstract 4112).</a:t>
            </a:r>
          </a:p>
        </p:txBody>
      </p:sp>
    </p:spTree>
    <p:extLst>
      <p:ext uri="{BB962C8B-B14F-4D97-AF65-F5344CB8AC3E}">
        <p14:creationId xmlns:p14="http://schemas.microsoft.com/office/powerpoint/2010/main" val="23796793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03402-8E55-964F-B9EB-46613D222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NETTER-1: Progression-free survival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BD078FE-E05F-0A42-8A85-DA895D0746A9}"/>
              </a:ext>
            </a:extLst>
          </p:cNvPr>
          <p:cNvGrpSpPr/>
          <p:nvPr/>
        </p:nvGrpSpPr>
        <p:grpSpPr>
          <a:xfrm>
            <a:off x="5159023" y="1839470"/>
            <a:ext cx="3680178" cy="3539068"/>
            <a:chOff x="6413501" y="1369425"/>
            <a:chExt cx="4140200" cy="398145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697301-09C4-CF46-A7EC-4BEB9F47E2D4}"/>
                </a:ext>
              </a:extLst>
            </p:cNvPr>
            <p:cNvSpPr/>
            <p:nvPr/>
          </p:nvSpPr>
          <p:spPr>
            <a:xfrm>
              <a:off x="6413501" y="1369425"/>
              <a:ext cx="4140200" cy="3981451"/>
            </a:xfrm>
            <a:prstGeom prst="rect">
              <a:avLst/>
            </a:prstGeom>
            <a:noFill/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 anchorCtr="0">
              <a:noAutofit/>
            </a:bodyPr>
            <a:lstStyle/>
            <a:p>
              <a:pPr>
                <a:spcBef>
                  <a:spcPts val="384"/>
                </a:spcBef>
              </a:pPr>
              <a:r>
                <a:rPr lang="en-GB" sz="1600" b="1" dirty="0">
                  <a:solidFill>
                    <a:schemeClr val="tx1"/>
                  </a:solidFill>
                </a:rPr>
                <a:t>At the pre-specified analysis</a:t>
              </a:r>
              <a:br>
                <a:rPr lang="en-GB" sz="1600" b="1" dirty="0">
                  <a:solidFill>
                    <a:schemeClr val="tx1"/>
                  </a:solidFill>
                </a:rPr>
              </a:br>
              <a:r>
                <a:rPr lang="en-GB" sz="1600" b="1" dirty="0">
                  <a:solidFill>
                    <a:schemeClr val="tx1"/>
                  </a:solidFill>
                </a:rPr>
                <a:t>cut-off date (24 July 2015)</a:t>
              </a:r>
              <a:endParaRPr lang="en-US" sz="1422" baseline="30000" dirty="0">
                <a:solidFill>
                  <a:schemeClr val="tx1"/>
                </a:solidFill>
              </a:endParaRPr>
            </a:p>
            <a:p>
              <a:pPr>
                <a:spcBef>
                  <a:spcPts val="384"/>
                </a:spcBef>
              </a:pPr>
              <a:endParaRPr lang="en-US" sz="1422" baseline="30000" dirty="0">
                <a:solidFill>
                  <a:schemeClr val="tx1"/>
                </a:solidFill>
              </a:endParaRPr>
            </a:p>
            <a:p>
              <a:pPr marL="254003" indent="-254003">
                <a:spcBef>
                  <a:spcPts val="384"/>
                </a:spcBef>
                <a:buFont typeface="Arial" panose="020B0604020202020204" pitchFamily="34" charset="0"/>
                <a:buChar char="•"/>
              </a:pPr>
              <a:r>
                <a:rPr lang="en-GB" sz="1600" b="1" dirty="0">
                  <a:solidFill>
                    <a:schemeClr val="tx1"/>
                  </a:solidFill>
                </a:rPr>
                <a:t>21 events </a:t>
              </a:r>
              <a:r>
                <a:rPr lang="en-GB" sz="1600" dirty="0">
                  <a:solidFill>
                    <a:schemeClr val="tx1"/>
                  </a:solidFill>
                </a:rPr>
                <a:t>in the Lutathera</a:t>
              </a:r>
              <a:r>
                <a:rPr lang="en-GB" sz="1600" baseline="30000" dirty="0">
                  <a:solidFill>
                    <a:schemeClr val="tx1"/>
                  </a:solidFill>
                </a:rPr>
                <a:t>®</a:t>
              </a:r>
              <a:r>
                <a:rPr lang="en-GB" sz="1600" dirty="0">
                  <a:solidFill>
                    <a:schemeClr val="tx1"/>
                  </a:solidFill>
                </a:rPr>
                <a:t> group </a:t>
              </a:r>
              <a:r>
                <a:rPr lang="en-GB" sz="1600" b="1" dirty="0">
                  <a:solidFill>
                    <a:schemeClr val="tx1"/>
                  </a:solidFill>
                </a:rPr>
                <a:t>vs </a:t>
              </a:r>
              <a:br>
                <a:rPr lang="en-GB" sz="1600" b="1" dirty="0">
                  <a:solidFill>
                    <a:schemeClr val="tx1"/>
                  </a:solidFill>
                </a:rPr>
              </a:br>
              <a:r>
                <a:rPr lang="en-GB" sz="1600" b="1" dirty="0">
                  <a:solidFill>
                    <a:schemeClr val="tx1"/>
                  </a:solidFill>
                </a:rPr>
                <a:t>70 </a:t>
              </a:r>
              <a:r>
                <a:rPr lang="en-GB" sz="1600" dirty="0">
                  <a:solidFill>
                    <a:schemeClr val="tx1"/>
                  </a:solidFill>
                </a:rPr>
                <a:t>in high-dose octreotide LAR* group</a:t>
              </a:r>
              <a:endParaRPr lang="en-GB" sz="1600" baseline="20000" dirty="0">
                <a:solidFill>
                  <a:schemeClr val="tx1"/>
                </a:solidFill>
              </a:endParaRPr>
            </a:p>
            <a:p>
              <a:pPr marL="254003" indent="-254003">
                <a:spcBef>
                  <a:spcPts val="384"/>
                </a:spcBef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chemeClr val="tx1"/>
                  </a:solidFill>
                </a:rPr>
                <a:t>Median PFS for Lutathera</a:t>
              </a:r>
              <a:r>
                <a:rPr lang="en-GB" sz="1600" baseline="30000" dirty="0">
                  <a:solidFill>
                    <a:schemeClr val="tx1"/>
                  </a:solidFill>
                </a:rPr>
                <a:t>®</a:t>
              </a:r>
              <a:r>
                <a:rPr lang="en-GB" sz="1600" dirty="0">
                  <a:solidFill>
                    <a:schemeClr val="tx1"/>
                  </a:solidFill>
                </a:rPr>
                <a:t> was </a:t>
              </a:r>
              <a:r>
                <a:rPr lang="en-GB" sz="1600" b="1" dirty="0">
                  <a:solidFill>
                    <a:schemeClr val="tx1"/>
                  </a:solidFill>
                </a:rPr>
                <a:t>not reached </a:t>
              </a:r>
              <a:r>
                <a:rPr lang="en-GB" sz="1600" dirty="0">
                  <a:solidFill>
                    <a:schemeClr val="tx1"/>
                  </a:solidFill>
                </a:rPr>
                <a:t>at the time of the primary analysis </a:t>
              </a:r>
              <a:r>
                <a:rPr lang="en-GB" sz="1600" b="1" dirty="0">
                  <a:solidFill>
                    <a:schemeClr val="tx1"/>
                  </a:solidFill>
                </a:rPr>
                <a:t>vs 8.5 months </a:t>
              </a:r>
              <a:r>
                <a:rPr lang="en-GB" sz="1600" dirty="0">
                  <a:solidFill>
                    <a:schemeClr val="tx1"/>
                  </a:solidFill>
                </a:rPr>
                <a:t>with high-dose octreotide LAR*</a:t>
              </a:r>
            </a:p>
            <a:p>
              <a:pPr marL="254003" indent="-254003">
                <a:spcBef>
                  <a:spcPts val="384"/>
                </a:spcBef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chemeClr val="tx1"/>
                  </a:solidFill>
                </a:rPr>
                <a:t>HR for the LUTATHERA</a:t>
              </a:r>
              <a:r>
                <a:rPr lang="en-GB" sz="1600" baseline="30000" dirty="0">
                  <a:solidFill>
                    <a:schemeClr val="tx1"/>
                  </a:solidFill>
                </a:rPr>
                <a:t>®</a:t>
              </a:r>
              <a:r>
                <a:rPr lang="en-GB" sz="1600" dirty="0">
                  <a:solidFill>
                    <a:schemeClr val="tx1"/>
                  </a:solidFill>
                </a:rPr>
                <a:t> arm was </a:t>
              </a:r>
              <a:br>
                <a:rPr lang="en-GB" sz="1600" dirty="0">
                  <a:solidFill>
                    <a:schemeClr val="tx1"/>
                  </a:solidFill>
                </a:rPr>
              </a:br>
              <a:r>
                <a:rPr lang="en-GB" sz="1600" dirty="0">
                  <a:solidFill>
                    <a:schemeClr val="tx1"/>
                  </a:solidFill>
                </a:rPr>
                <a:t>0.18 (95% CI: 0.11–0.29), indicating an </a:t>
              </a:r>
              <a:r>
                <a:rPr lang="en-GB" sz="1600" b="1" dirty="0">
                  <a:solidFill>
                    <a:schemeClr val="tx1"/>
                  </a:solidFill>
                </a:rPr>
                <a:t>82% reduction in the risk </a:t>
              </a:r>
              <a:r>
                <a:rPr lang="en-GB" sz="1600" dirty="0">
                  <a:solidFill>
                    <a:schemeClr val="tx1"/>
                  </a:solidFill>
                </a:rPr>
                <a:t>for a patient to progress or die with Lutathera</a:t>
              </a:r>
              <a:r>
                <a:rPr lang="en-GB" sz="1600" baseline="30000" dirty="0">
                  <a:solidFill>
                    <a:schemeClr val="tx1"/>
                  </a:solidFill>
                </a:rPr>
                <a:t>®</a:t>
              </a:r>
              <a:r>
                <a:rPr lang="en-GB" sz="1600" dirty="0">
                  <a:solidFill>
                    <a:schemeClr val="tx1"/>
                  </a:solidFill>
                </a:rPr>
                <a:t> vs control (p&lt;0.0001)</a:t>
              </a:r>
              <a:endParaRPr lang="en-GB" sz="1600" baseline="30000" dirty="0">
                <a:solidFill>
                  <a:schemeClr val="tx1"/>
                </a:solidFill>
              </a:endParaRPr>
            </a:p>
            <a:p>
              <a:pPr marL="152402" indent="-152402">
                <a:spcBef>
                  <a:spcPts val="384"/>
                </a:spcBef>
                <a:buFont typeface="Arial" panose="020B0604020202020204" pitchFamily="34" charset="0"/>
                <a:buChar char="•"/>
              </a:pPr>
              <a:endParaRPr lang="en-GB" sz="978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B11D51A-343E-9F4C-AD79-6F5F2C182228}"/>
                </a:ext>
              </a:extLst>
            </p:cNvPr>
            <p:cNvCxnSpPr>
              <a:cxnSpLocks/>
            </p:cNvCxnSpPr>
            <p:nvPr/>
          </p:nvCxnSpPr>
          <p:spPr>
            <a:xfrm>
              <a:off x="6516713" y="2135907"/>
              <a:ext cx="3732187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966F9F6-EAAD-2149-BFAB-CE747A892B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1"/>
          <a:stretch/>
        </p:blipFill>
        <p:spPr>
          <a:xfrm>
            <a:off x="359714" y="1891467"/>
            <a:ext cx="4507561" cy="3537243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18F45D84-9A0E-0346-AFDE-5870983FD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191" y="6094425"/>
            <a:ext cx="8949167" cy="324556"/>
          </a:xfrm>
        </p:spPr>
        <p:txBody>
          <a:bodyPr/>
          <a:lstStyle/>
          <a:p>
            <a:r>
              <a:rPr lang="en-GB" b="1" dirty="0"/>
              <a:t>*High-dose octreotide LAR (60 mg) is not the licensed dose. </a:t>
            </a:r>
            <a:r>
              <a:rPr lang="en-GB" dirty="0"/>
              <a:t>CI: confidence interval; HR: hazard ratio; LAR: long-acting release; PFS: progression-free survival.</a:t>
            </a:r>
          </a:p>
          <a:p>
            <a:r>
              <a:rPr lang="en-GB" dirty="0"/>
              <a:t>Lutathera® SmPC. https://www.ema.europa.eu/en/documents/product-information/lutathera-epar-product-information_en.pdf.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1647E-D7BE-7A43-9B3C-8D706AA95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29"/>
          <a:stretch/>
        </p:blipFill>
        <p:spPr>
          <a:xfrm>
            <a:off x="420246" y="5599289"/>
            <a:ext cx="4131527" cy="32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14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226" y="1359757"/>
            <a:ext cx="4789465" cy="5274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7736" y="159428"/>
            <a:ext cx="6053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/>
              <a:t>Strosberg</a:t>
            </a:r>
            <a:r>
              <a:rPr lang="en-GB" sz="2400" dirty="0"/>
              <a:t> et al NEJM 2017 in press</a:t>
            </a:r>
          </a:p>
          <a:p>
            <a:pPr algn="ctr"/>
            <a:r>
              <a:rPr lang="en-GB" sz="2400" dirty="0"/>
              <a:t>Phase III Lu-177 DOTATATE vs high dose octreotide</a:t>
            </a:r>
          </a:p>
        </p:txBody>
      </p:sp>
    </p:spTree>
    <p:extLst>
      <p:ext uri="{BB962C8B-B14F-4D97-AF65-F5344CB8AC3E}">
        <p14:creationId xmlns:p14="http://schemas.microsoft.com/office/powerpoint/2010/main" val="6471685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Levels of evidence from clinical trials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Phase 1 study</a:t>
            </a:r>
          </a:p>
          <a:p>
            <a:pPr lvl="1"/>
            <a:r>
              <a:rPr lang="en-GB" dirty="0"/>
              <a:t>Proof of concept and max tolerated dose</a:t>
            </a:r>
          </a:p>
          <a:p>
            <a:pPr lvl="1"/>
            <a:r>
              <a:rPr lang="en-GB" dirty="0"/>
              <a:t>Normally 20-30 patients</a:t>
            </a:r>
          </a:p>
          <a:p>
            <a:r>
              <a:rPr lang="en-GB" dirty="0"/>
              <a:t>Phase 2 study</a:t>
            </a:r>
          </a:p>
          <a:p>
            <a:pPr lvl="1"/>
            <a:r>
              <a:rPr lang="en-GB" dirty="0"/>
              <a:t>Determination of efficacy</a:t>
            </a:r>
          </a:p>
          <a:p>
            <a:pPr lvl="1"/>
            <a:r>
              <a:rPr lang="en-GB" dirty="0"/>
              <a:t>Normally 50-100 patients</a:t>
            </a:r>
          </a:p>
          <a:p>
            <a:r>
              <a:rPr lang="en-GB" dirty="0"/>
              <a:t>Phase 3 study</a:t>
            </a:r>
          </a:p>
          <a:p>
            <a:pPr lvl="1"/>
            <a:r>
              <a:rPr lang="en-GB" dirty="0"/>
              <a:t>Multi-centre RCT compared to standard treatment</a:t>
            </a:r>
          </a:p>
          <a:p>
            <a:pPr lvl="1"/>
            <a:r>
              <a:rPr lang="en-GB" dirty="0"/>
              <a:t>May need 200-1000 patients 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846" y="2137893"/>
            <a:ext cx="702582" cy="689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921" y="3467492"/>
            <a:ext cx="702582" cy="689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564" y="4797091"/>
            <a:ext cx="702582" cy="68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086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Giving PRRT-general principles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Discuss treatment with patient</a:t>
            </a:r>
          </a:p>
          <a:p>
            <a:r>
              <a:rPr lang="en-GB" altLang="en-US"/>
              <a:t>Obtain consent</a:t>
            </a:r>
          </a:p>
          <a:p>
            <a:r>
              <a:rPr lang="en-GB" altLang="en-US"/>
              <a:t>Give anti-emetic eg odansetron 8mg</a:t>
            </a:r>
          </a:p>
          <a:p>
            <a:r>
              <a:rPr lang="en-GB" altLang="en-US"/>
              <a:t>15 minutes later start amino acid + fluids to give 30g lysine and 2 litres over 6 hours</a:t>
            </a:r>
          </a:p>
          <a:p>
            <a:r>
              <a:rPr lang="en-GB" altLang="en-US"/>
              <a:t>45 minutes after amino acids start give Lu-177 DOTATATE over 20-30 minutes</a:t>
            </a:r>
          </a:p>
          <a:p>
            <a:r>
              <a:rPr lang="en-GB" altLang="en-US"/>
              <a:t>Repeat 3 more times 8 weeks apart</a:t>
            </a:r>
          </a:p>
        </p:txBody>
      </p:sp>
    </p:spTree>
    <p:extLst>
      <p:ext uri="{BB962C8B-B14F-4D97-AF65-F5344CB8AC3E}">
        <p14:creationId xmlns:p14="http://schemas.microsoft.com/office/powerpoint/2010/main" val="4977074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Infusion system</a:t>
            </a:r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2286000" y="2967038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cs typeface="Arial" panose="020B0604020202020204" pitchFamily="34" charset="0"/>
              </a:rPr>
              <a:t> </a:t>
            </a:r>
          </a:p>
        </p:txBody>
      </p:sp>
      <p:sp>
        <p:nvSpPr>
          <p:cNvPr id="31748" name="AutoShape 2" descr="Lutate Accessories Set-up"/>
          <p:cNvSpPr>
            <a:spLocks noChangeAspect="1" noChangeArrowheads="1"/>
          </p:cNvSpPr>
          <p:nvPr/>
        </p:nvSpPr>
        <p:spPr bwMode="auto">
          <a:xfrm>
            <a:off x="123825" y="-814388"/>
            <a:ext cx="5924550" cy="220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>
              <a:cs typeface="Arial" panose="020B0604020202020204" pitchFamily="34" charset="0"/>
            </a:endParaRPr>
          </a:p>
        </p:txBody>
      </p:sp>
      <p:sp>
        <p:nvSpPr>
          <p:cNvPr id="31749" name="AutoShape 4" descr="Lutate Accessories Set-up"/>
          <p:cNvSpPr>
            <a:spLocks noChangeAspect="1" noChangeArrowheads="1"/>
          </p:cNvSpPr>
          <p:nvPr/>
        </p:nvSpPr>
        <p:spPr bwMode="auto">
          <a:xfrm>
            <a:off x="276225" y="-661988"/>
            <a:ext cx="5924550" cy="220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>
              <a:cs typeface="Arial" panose="020B0604020202020204" pitchFamily="34" charset="0"/>
            </a:endParaRPr>
          </a:p>
        </p:txBody>
      </p:sp>
      <p:pic>
        <p:nvPicPr>
          <p:cNvPr id="3175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060575"/>
            <a:ext cx="7773987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8458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Infusion system</a:t>
            </a:r>
          </a:p>
        </p:txBody>
      </p:sp>
      <p:pic>
        <p:nvPicPr>
          <p:cNvPr id="3277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1628775"/>
            <a:ext cx="6588125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9448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179388" y="1571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altLang="en-US"/>
              <a:t>Lu-177 DOTATATE-</a:t>
            </a:r>
            <a:br>
              <a:rPr lang="en-GB" altLang="en-US"/>
            </a:br>
            <a:r>
              <a:rPr lang="en-GB" altLang="en-US"/>
              <a:t>post therapy imaging</a:t>
            </a:r>
          </a:p>
        </p:txBody>
      </p:sp>
      <p:pic>
        <p:nvPicPr>
          <p:cNvPr id="33795" name="Picture 2" descr="4 hou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341438"/>
            <a:ext cx="1579562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3" descr="7 d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557338"/>
            <a:ext cx="12763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 descr="24 hou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484313"/>
            <a:ext cx="1389062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Box 5"/>
          <p:cNvSpPr txBox="1">
            <a:spLocks noChangeArrowheads="1"/>
          </p:cNvSpPr>
          <p:nvPr/>
        </p:nvSpPr>
        <p:spPr bwMode="auto">
          <a:xfrm>
            <a:off x="1187450" y="5445125"/>
            <a:ext cx="6769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3 hours post injection         24 hours                         7 days</a:t>
            </a:r>
          </a:p>
        </p:txBody>
      </p:sp>
    </p:spTree>
    <p:extLst>
      <p:ext uri="{BB962C8B-B14F-4D97-AF65-F5344CB8AC3E}">
        <p14:creationId xmlns:p14="http://schemas.microsoft.com/office/powerpoint/2010/main" val="2330410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Why PRRT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We know radiolabelled somatostatin localise to NETs mainly via SSR2 receptor</a:t>
            </a:r>
          </a:p>
          <a:p>
            <a:r>
              <a:rPr lang="en-GB" altLang="en-US" dirty="0"/>
              <a:t>If you can see tumour using gamma emitter then by changing to alpha or beta emitter can treat</a:t>
            </a:r>
          </a:p>
          <a:p>
            <a:r>
              <a:rPr lang="en-GB" altLang="en-US" dirty="0"/>
              <a:t>Reduced collateral damage c/w DXT</a:t>
            </a:r>
          </a:p>
          <a:p>
            <a:r>
              <a:rPr lang="en-GB" altLang="en-US" dirty="0"/>
              <a:t>True personalised/precision medicine</a:t>
            </a:r>
          </a:p>
        </p:txBody>
      </p:sp>
    </p:spTree>
    <p:extLst>
      <p:ext uri="{BB962C8B-B14F-4D97-AF65-F5344CB8AC3E}">
        <p14:creationId xmlns:p14="http://schemas.microsoft.com/office/powerpoint/2010/main" val="18327420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F53DB-C69E-4597-901F-C7B5AF3A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Possible problems-PRRT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54929-093C-4637-969F-CAC1F04471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Carcinoid crisis-can occur in unstable patients</a:t>
            </a:r>
          </a:p>
          <a:p>
            <a:r>
              <a:rPr lang="en-GB" dirty="0"/>
              <a:t>Tumour lysis syndrome can be seen in patients with large tumour masses</a:t>
            </a:r>
          </a:p>
          <a:p>
            <a:r>
              <a:rPr lang="en-GB" dirty="0"/>
              <a:t>Liver failure if&gt; 50% of the liver replaced by tumour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B97052-5AFD-473D-B944-1B99DA0F12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Hyperkalaemia from the amino-acid infusion</a:t>
            </a:r>
          </a:p>
          <a:p>
            <a:r>
              <a:rPr lang="en-GB" dirty="0"/>
              <a:t>Renal impairment seems more common if kidney obstructed</a:t>
            </a:r>
          </a:p>
          <a:p>
            <a:r>
              <a:rPr lang="en-GB" dirty="0"/>
              <a:t>Bone marrow sensitivity not related to bone </a:t>
            </a:r>
            <a:r>
              <a:rPr lang="en-GB" dirty="0" err="1"/>
              <a:t>mets</a:t>
            </a:r>
            <a:r>
              <a:rPr lang="en-GB" dirty="0"/>
              <a:t> or previous chemotherapy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54503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084E4-D1F8-4E15-A504-455DF79A6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567" y="126846"/>
            <a:ext cx="78867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highlight>
                  <a:srgbClr val="0000FF"/>
                </a:highlight>
              </a:rPr>
              <a:t>Overall survival long term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8605FF-D48C-4915-A088-2FC0F972C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393" y="2382920"/>
            <a:ext cx="5743575" cy="31698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CFC810-B35B-4773-99A8-7DF306B37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892" y="5954080"/>
            <a:ext cx="3420152" cy="374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0CABAA-0865-BDA1-4A3B-05622E84FA31}"/>
              </a:ext>
            </a:extLst>
          </p:cNvPr>
          <p:cNvSpPr/>
          <p:nvPr/>
        </p:nvSpPr>
        <p:spPr>
          <a:xfrm>
            <a:off x="128337" y="1050845"/>
            <a:ext cx="8887326" cy="84185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F6F5903-95A9-220E-D86F-103271E3558C}"/>
              </a:ext>
            </a:extLst>
          </p:cNvPr>
          <p:cNvSpPr txBox="1">
            <a:spLocks/>
          </p:cNvSpPr>
          <p:nvPr/>
        </p:nvSpPr>
        <p:spPr>
          <a:xfrm>
            <a:off x="592667" y="876700"/>
            <a:ext cx="8229600" cy="1016000"/>
          </a:xfrm>
          <a:prstGeom prst="rect">
            <a:avLst/>
          </a:prstGeom>
        </p:spPr>
        <p:txBody>
          <a:bodyPr vert="horz" lIns="81280" tIns="40640" rIns="81280" bIns="4064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911" dirty="0"/>
              <a:t>NETTER1 long term study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8DE97B-8ADE-87AC-A201-91F8C7A45C27}"/>
              </a:ext>
            </a:extLst>
          </p:cNvPr>
          <p:cNvSpPr txBox="1"/>
          <p:nvPr/>
        </p:nvSpPr>
        <p:spPr>
          <a:xfrm>
            <a:off x="1101558" y="5726906"/>
            <a:ext cx="3903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Most patients in control group offered </a:t>
            </a:r>
            <a:r>
              <a:rPr lang="en-GB" sz="1600" baseline="30000" dirty="0"/>
              <a:t>177</a:t>
            </a:r>
            <a:r>
              <a:rPr lang="en-GB" sz="1600" dirty="0"/>
              <a:t>Lu-Dotatate after end of study </a:t>
            </a:r>
          </a:p>
        </p:txBody>
      </p:sp>
    </p:spTree>
    <p:extLst>
      <p:ext uri="{BB962C8B-B14F-4D97-AF65-F5344CB8AC3E}">
        <p14:creationId xmlns:p14="http://schemas.microsoft.com/office/powerpoint/2010/main" val="5546347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58CA7-8BEB-1F4D-FE42-84F3674A4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65" y="225638"/>
            <a:ext cx="7886700" cy="994172"/>
          </a:xfrm>
        </p:spPr>
        <p:txBody>
          <a:bodyPr/>
          <a:lstStyle/>
          <a:p>
            <a:r>
              <a:rPr lang="en-GB" dirty="0"/>
              <a:t>Use of PRRT as first line treatment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A63622-46EC-7FB4-8E13-901329E32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902" y="1438189"/>
            <a:ext cx="4313813" cy="3263504"/>
          </a:xfrm>
        </p:spPr>
        <p:txBody>
          <a:bodyPr>
            <a:noAutofit/>
          </a:bodyPr>
          <a:lstStyle/>
          <a:p>
            <a:r>
              <a:rPr lang="en-GB" sz="2400" dirty="0"/>
              <a:t>NETTER 2 trial</a:t>
            </a:r>
          </a:p>
          <a:p>
            <a:r>
              <a:rPr lang="en-GB" sz="2400" dirty="0"/>
              <a:t>Multicentre randomised controlled trial</a:t>
            </a:r>
          </a:p>
          <a:p>
            <a:r>
              <a:rPr lang="en-GB" sz="2400" dirty="0"/>
              <a:t>Newly diagnosed G2 and G3 NETs with Ki-67&gt;10%</a:t>
            </a:r>
          </a:p>
          <a:p>
            <a:r>
              <a:rPr lang="en-GB" sz="2400" dirty="0"/>
              <a:t>226 patients studies in 45 European and North American centres</a:t>
            </a:r>
          </a:p>
          <a:p>
            <a:r>
              <a:rPr lang="en-GB" sz="2400" dirty="0"/>
              <a:t>Of these 2/3 received 4x Lu-177 DOTATATE and Octreotide and 1/3 Octreotide LAR 60mg every 4 weeks </a:t>
            </a:r>
          </a:p>
          <a:p>
            <a:r>
              <a:rPr lang="en-GB" sz="2400" dirty="0"/>
              <a:t>Primary end point was progression free survival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FA145E6-6084-5E20-7464-5ABB032192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25905" y="2186517"/>
            <a:ext cx="4823193" cy="336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337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BF307-2A6E-D16A-4361-848AD6D70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NETTER-2 trial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7078A-5F2F-CF2D-CC57-4402B48505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0454" y="2297668"/>
            <a:ext cx="3738005" cy="3703082"/>
          </a:xfrm>
        </p:spPr>
        <p:txBody>
          <a:bodyPr>
            <a:noAutofit/>
          </a:bodyPr>
          <a:lstStyle/>
          <a:p>
            <a:r>
              <a:rPr lang="en-GB" sz="1600" dirty="0"/>
              <a:t>Early results published in the Lancet July 2024</a:t>
            </a:r>
          </a:p>
          <a:p>
            <a:r>
              <a:rPr lang="en-GB" sz="1600" dirty="0"/>
              <a:t>Results demonstrated that median PFS in the placebo group was 8.5 months</a:t>
            </a:r>
          </a:p>
          <a:p>
            <a:r>
              <a:rPr lang="en-GB" sz="1600" dirty="0"/>
              <a:t>Median PFS in the Lu-177 DOTATATE group was 22.8 months</a:t>
            </a:r>
          </a:p>
          <a:p>
            <a:r>
              <a:rPr lang="en-GB" sz="1600" dirty="0"/>
              <a:t>No tumour associated deaths in either group</a:t>
            </a:r>
          </a:p>
          <a:p>
            <a:r>
              <a:rPr lang="en-GB" sz="1600" dirty="0"/>
              <a:t>Results similar independent of stage and tumour grade</a:t>
            </a:r>
          </a:p>
          <a:p>
            <a:r>
              <a:rPr lang="en-GB" sz="1600" dirty="0"/>
              <a:t>Over 93% of patients in both groups reported adverse events mainly minor</a:t>
            </a:r>
          </a:p>
          <a:p>
            <a:r>
              <a:rPr lang="en-GB" sz="1600" dirty="0"/>
              <a:t>No evidence how this may affect overall survival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9A8F91-E13A-B387-4A8A-8E845842F7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25158" y="1521623"/>
            <a:ext cx="3488659" cy="423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90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A74EAC3-8C57-AB22-271B-7A2A338EA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165" y="935152"/>
            <a:ext cx="7886700" cy="994172"/>
          </a:xfrm>
        </p:spPr>
        <p:txBody>
          <a:bodyPr/>
          <a:lstStyle/>
          <a:p>
            <a:r>
              <a:rPr lang="en-GB" dirty="0"/>
              <a:t>Extended use of Lu-177 DOTATATE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2977A275-6859-09E1-2056-50258AEC1F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/>
        </p:blipFill>
        <p:spPr>
          <a:xfrm>
            <a:off x="4439569" y="2266244"/>
            <a:ext cx="4617296" cy="2597228"/>
          </a:xfrm>
          <a:prstGeom prst="rect">
            <a:avLst/>
          </a:prstGeom>
          <a:noFill/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92BAD2-E4B2-534C-A381-790983BE37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9040" y="1865718"/>
            <a:ext cx="4240530" cy="3703082"/>
          </a:xfrm>
        </p:spPr>
        <p:txBody>
          <a:bodyPr>
            <a:normAutofit fontScale="25000" lnSpcReduction="20000"/>
          </a:bodyPr>
          <a:lstStyle/>
          <a:p>
            <a:r>
              <a:rPr lang="en-GB" sz="7200" dirty="0"/>
              <a:t>The effect of a repeat cycle of 4x74 </a:t>
            </a:r>
            <a:r>
              <a:rPr lang="en-GB" sz="7200" dirty="0" err="1"/>
              <a:t>GBq</a:t>
            </a:r>
            <a:r>
              <a:rPr lang="en-GB" sz="7200" dirty="0"/>
              <a:t> Lu-177 DOTATATE was assessed in Phase II study in Texas by </a:t>
            </a:r>
            <a:r>
              <a:rPr lang="en-GB" sz="7200" dirty="0" err="1"/>
              <a:t>Delpassand</a:t>
            </a:r>
            <a:r>
              <a:rPr lang="en-GB" sz="7200" dirty="0"/>
              <a:t> et al JNM 2024</a:t>
            </a:r>
          </a:p>
          <a:p>
            <a:r>
              <a:rPr lang="en-GB" sz="7200" dirty="0"/>
              <a:t>This study was performed on 31 patients who had a good initial response to Lu-177 DOTATE but then progressive disease &gt; 6 months after last PRRT</a:t>
            </a:r>
          </a:p>
          <a:p>
            <a:r>
              <a:rPr lang="en-GB" sz="7200" dirty="0"/>
              <a:t>Single site non-randomised study, patients offered further 4 treatments of 7.4BGq Lu-177 DOTATATE</a:t>
            </a:r>
          </a:p>
          <a:p>
            <a:r>
              <a:rPr lang="en-GB" sz="7200" dirty="0"/>
              <a:t>Second treatments well tolerated </a:t>
            </a:r>
          </a:p>
          <a:p>
            <a:r>
              <a:rPr lang="en-GB" sz="7200" dirty="0"/>
              <a:t>However, treatment response shorter with mean PFS of 9.6 months compared with 22 months for their first treatment </a:t>
            </a:r>
          </a:p>
          <a:p>
            <a:r>
              <a:rPr lang="en-GB" sz="7200" dirty="0"/>
              <a:t>New phase 3 of 2 additional cycles vs 4 cycles proposed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73155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81543-B106-9F6A-E772-888938291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about a </a:t>
            </a:r>
            <a:r>
              <a:rPr lang="en-GB" dirty="0" err="1"/>
              <a:t>dosimetric</a:t>
            </a:r>
            <a:r>
              <a:rPr lang="en-GB" dirty="0"/>
              <a:t>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39F88-CF72-AE7D-A6A6-9B5E67AC1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No prospective trial</a:t>
            </a:r>
          </a:p>
          <a:p>
            <a:r>
              <a:rPr lang="en-GB" dirty="0"/>
              <a:t>Several retrospective trials have tried to correlate response with tumour dosimetry </a:t>
            </a:r>
          </a:p>
          <a:p>
            <a:r>
              <a:rPr lang="en-GB" dirty="0"/>
              <a:t>Latest from Milan by </a:t>
            </a:r>
            <a:r>
              <a:rPr lang="en-GB" dirty="0" err="1"/>
              <a:t>Maccauro</a:t>
            </a:r>
            <a:r>
              <a:rPr lang="en-GB" dirty="0"/>
              <a:t> et al EJNMMI 2024</a:t>
            </a:r>
          </a:p>
          <a:p>
            <a:r>
              <a:rPr lang="en-GB" dirty="0"/>
              <a:t>Reviewed tumour radiation dose of 42 patients treated with 4x7.4GBq Lu-177 DOTATATE</a:t>
            </a:r>
          </a:p>
          <a:p>
            <a:r>
              <a:rPr lang="en-GB" dirty="0"/>
              <a:t>Best median PFS obtained if tumour dose per cycle was &gt;10 Gy</a:t>
            </a:r>
          </a:p>
          <a:p>
            <a:r>
              <a:rPr lang="en-GB" dirty="0"/>
              <a:t>Worst PFS if there was a significant reduction in tumour radiation dose between cycle 1 and 4 (?dedifferentiation)</a:t>
            </a:r>
          </a:p>
          <a:p>
            <a:r>
              <a:rPr lang="en-GB" dirty="0"/>
              <a:t>Results did not agree with prior French and Belgian studies where &gt;30Gy needed for response </a:t>
            </a:r>
          </a:p>
        </p:txBody>
      </p:sp>
    </p:spTree>
    <p:extLst>
      <p:ext uri="{BB962C8B-B14F-4D97-AF65-F5344CB8AC3E}">
        <p14:creationId xmlns:p14="http://schemas.microsoft.com/office/powerpoint/2010/main" val="27205020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42A1-B1C8-5C8B-BC25-2D4ABCD50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Combination therapy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4296B8-6F7C-D4DE-CA0E-9C57C2818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The idea is to combine Lu-177 DOTATATE with a chemotherapy of immunotherapy to improve efficacy</a:t>
            </a:r>
          </a:p>
          <a:p>
            <a:r>
              <a:rPr lang="en-GB" dirty="0"/>
              <a:t>A number of small single site non-randomised trials reported including</a:t>
            </a:r>
          </a:p>
          <a:p>
            <a:r>
              <a:rPr lang="en-GB" dirty="0"/>
              <a:t>Thakral et al combined Lu-177 DOTATATE with capecitabine and </a:t>
            </a:r>
            <a:r>
              <a:rPr lang="en-GB" dirty="0" err="1"/>
              <a:t>temazolimide</a:t>
            </a:r>
            <a:r>
              <a:rPr lang="en-GB" dirty="0"/>
              <a:t> in 10 patients with GEP NETs The treatment was “well tolerated” but no outcome data (BJR 2018)</a:t>
            </a:r>
          </a:p>
          <a:p>
            <a:r>
              <a:rPr lang="en-GB" dirty="0"/>
              <a:t>Kim at al combined Lu-177 DOTATATE and Nivolumab an anti PD1 antibody in 7 patients with lung NET with a response seen in 3/7 patients (J </a:t>
            </a:r>
            <a:r>
              <a:rPr lang="en-GB" dirty="0" err="1"/>
              <a:t>Immun</a:t>
            </a:r>
            <a:r>
              <a:rPr lang="en-GB" dirty="0"/>
              <a:t> </a:t>
            </a:r>
            <a:r>
              <a:rPr lang="en-GB" dirty="0" err="1"/>
              <a:t>Ther</a:t>
            </a:r>
            <a:r>
              <a:rPr lang="en-GB" dirty="0"/>
              <a:t> 2020)</a:t>
            </a:r>
          </a:p>
          <a:p>
            <a:r>
              <a:rPr lang="en-GB" dirty="0"/>
              <a:t>Nicolini et al looked at combining Lu-177 DOTATATE with capecitabine in a multi-centre trial in Italy. 37 patients treated including G3 tumours and those who were FDG avid, 6 patients had marked bone marrow toxicity and the mean PFS was 31 months (EJNMMI 2021)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93729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50EF3-2491-34BE-6A97-3FF2713028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Capecitabine was developed in the 1990s and works by stopping DNA repair caused by radiation</a:t>
            </a:r>
          </a:p>
          <a:p>
            <a:r>
              <a:rPr lang="en-GB" dirty="0"/>
              <a:t>Therefore can enhance the effect of Lu-177 DOTATATE</a:t>
            </a:r>
          </a:p>
          <a:p>
            <a:r>
              <a:rPr lang="en-GB" dirty="0"/>
              <a:t>In Italian phase II trial the combination was used in FDG avid G1-G3 GEP NETs-Nicolini et al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9175E58-5308-6891-2B42-03AF47421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05397"/>
            <a:ext cx="2614256" cy="286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F7E315D-2DB2-3748-CDEC-148F4FDF8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Capecitabine and </a:t>
            </a:r>
            <a:br>
              <a:rPr lang="en-GB" dirty="0"/>
            </a:br>
            <a:r>
              <a:rPr lang="en-GB" dirty="0"/>
              <a:t>Lu-177 DOTATATE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B6E34-0072-4E30-50C5-3A5803163283}"/>
              </a:ext>
            </a:extLst>
          </p:cNvPr>
          <p:cNvSpPr txBox="1"/>
          <p:nvPr/>
        </p:nvSpPr>
        <p:spPr>
          <a:xfrm>
            <a:off x="7511143" y="1204318"/>
            <a:ext cx="13307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45 female FDG avid G2 pancreatic tumour treated with 5 cycles of Lu-177 DOTATATE and capecitabine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F4C151-9C63-068C-A2E5-BC898B7FE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127" y="3996758"/>
            <a:ext cx="2275795" cy="168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09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2A5BF-1427-E4E8-5F46-86D465AA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Does capecitabine really help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C41F20-D749-BD68-575E-CA9B81DA3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Satapathy et al 2025 JNM</a:t>
            </a:r>
          </a:p>
          <a:p>
            <a:r>
              <a:rPr lang="en-GB" dirty="0"/>
              <a:t>New study from India </a:t>
            </a:r>
          </a:p>
          <a:p>
            <a:r>
              <a:rPr lang="en-GB" dirty="0"/>
              <a:t>Single site randomised phase II trial</a:t>
            </a:r>
          </a:p>
          <a:p>
            <a:r>
              <a:rPr lang="en-GB" dirty="0"/>
              <a:t>Lu-177 DOTATATE vs Lu-177 DOTATATE and capecitabine </a:t>
            </a:r>
          </a:p>
          <a:p>
            <a:r>
              <a:rPr lang="en-GB" dirty="0"/>
              <a:t>36 patients in each arm of the study</a:t>
            </a:r>
          </a:p>
          <a:p>
            <a:r>
              <a:rPr lang="en-GB" dirty="0"/>
              <a:t>Median PFS was 30 months in both arms of the study</a:t>
            </a:r>
          </a:p>
          <a:p>
            <a:r>
              <a:rPr lang="en-GB" dirty="0"/>
              <a:t>Not able to calculate OS</a:t>
            </a:r>
          </a:p>
          <a:p>
            <a:r>
              <a:rPr lang="en-GB" dirty="0"/>
              <a:t>In RCT capecitabine does not offer an advantage </a:t>
            </a:r>
          </a:p>
        </p:txBody>
      </p:sp>
    </p:spTree>
    <p:extLst>
      <p:ext uri="{BB962C8B-B14F-4D97-AF65-F5344CB8AC3E}">
        <p14:creationId xmlns:p14="http://schemas.microsoft.com/office/powerpoint/2010/main" val="17059951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2D5B1D-31C7-0F76-117B-FD853005F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area of research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5395F2-A5E7-94F9-4369-66DA23732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Look at new peptides</a:t>
            </a:r>
          </a:p>
          <a:p>
            <a:r>
              <a:rPr lang="en-GB" dirty="0"/>
              <a:t>Includes SSR antagonists </a:t>
            </a:r>
          </a:p>
          <a:p>
            <a:r>
              <a:rPr lang="en-GB" dirty="0"/>
              <a:t>Also is there a role for alpha </a:t>
            </a:r>
            <a:r>
              <a:rPr lang="en-GB" dirty="0" err="1"/>
              <a:t>emiters</a:t>
            </a:r>
            <a:r>
              <a:rPr lang="en-GB" dirty="0"/>
              <a:t> </a:t>
            </a:r>
          </a:p>
          <a:p>
            <a:r>
              <a:rPr lang="en-GB" dirty="0"/>
              <a:t>If so which isotope best </a:t>
            </a:r>
          </a:p>
          <a:p>
            <a:r>
              <a:rPr lang="en-GB" dirty="0"/>
              <a:t>What about MIBG?</a:t>
            </a:r>
          </a:p>
        </p:txBody>
      </p:sp>
    </p:spTree>
    <p:extLst>
      <p:ext uri="{BB962C8B-B14F-4D97-AF65-F5344CB8AC3E}">
        <p14:creationId xmlns:p14="http://schemas.microsoft.com/office/powerpoint/2010/main" val="912947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ENETs GEP guidelines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80" y="1298063"/>
            <a:ext cx="8653239" cy="505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E6143C6-EE76-4D09-B583-4BBBB388396C}"/>
              </a:ext>
            </a:extLst>
          </p:cNvPr>
          <p:cNvSpPr/>
          <p:nvPr/>
        </p:nvSpPr>
        <p:spPr>
          <a:xfrm>
            <a:off x="531446" y="5267569"/>
            <a:ext cx="2282092" cy="72683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87A28E-70A0-C407-CFDE-685719D92761}"/>
              </a:ext>
            </a:extLst>
          </p:cNvPr>
          <p:cNvSpPr/>
          <p:nvPr/>
        </p:nvSpPr>
        <p:spPr>
          <a:xfrm>
            <a:off x="6019639" y="3682189"/>
            <a:ext cx="2282092" cy="72683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9FD815-DC29-4C8B-9B8F-B3C46D7E3DBC}"/>
              </a:ext>
            </a:extLst>
          </p:cNvPr>
          <p:cNvSpPr/>
          <p:nvPr/>
        </p:nvSpPr>
        <p:spPr>
          <a:xfrm>
            <a:off x="8217193" y="4157186"/>
            <a:ext cx="596314" cy="72683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2444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FC691-F01C-D111-0409-112D5B8DE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of SSR antagonists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46948-3E9E-EAF6-5D95-1F855F80C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Not new</a:t>
            </a:r>
          </a:p>
          <a:p>
            <a:r>
              <a:rPr lang="en-GB" dirty="0"/>
              <a:t>Have been investigated over past 15 years</a:t>
            </a:r>
          </a:p>
          <a:p>
            <a:r>
              <a:rPr lang="en-GB" dirty="0"/>
              <a:t>Theoretical advantages include lower internalisation, higher receptor binding and lower disassociation rates</a:t>
            </a:r>
          </a:p>
          <a:p>
            <a:r>
              <a:rPr lang="en-GB" dirty="0"/>
              <a:t>Various compounds investigated including LM3 and JT11</a:t>
            </a:r>
          </a:p>
          <a:p>
            <a:r>
              <a:rPr lang="en-GB" dirty="0"/>
              <a:t>Different linkers also used such as NODAGA </a:t>
            </a:r>
          </a:p>
          <a:p>
            <a:r>
              <a:rPr lang="en-GB" dirty="0"/>
              <a:t>Comparison of DOTATATE and antagonists may not produce consistent results due to non-homogenous nature of the NETs within the same patient</a:t>
            </a:r>
          </a:p>
        </p:txBody>
      </p:sp>
    </p:spTree>
    <p:extLst>
      <p:ext uri="{BB962C8B-B14F-4D97-AF65-F5344CB8AC3E}">
        <p14:creationId xmlns:p14="http://schemas.microsoft.com/office/powerpoint/2010/main" val="19395673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C62C76-195D-B394-ECAD-F3493DFB1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Lu-177 </a:t>
            </a:r>
            <a:r>
              <a:rPr lang="en-GB" dirty="0" err="1"/>
              <a:t>satoreotide</a:t>
            </a:r>
            <a:r>
              <a:rPr lang="en-GB" dirty="0"/>
              <a:t>  in NETs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80F9F-1B51-5771-7083-451ED09986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Wild et al Phase I/II prospective trial in Europe, North America and Australia EJNMMI 2023</a:t>
            </a:r>
          </a:p>
          <a:p>
            <a:r>
              <a:rPr lang="en-GB" dirty="0"/>
              <a:t>Fixed radiation activity over 3 cycles varied peptide concentration from 300 mcg to 1200 mcg </a:t>
            </a:r>
          </a:p>
          <a:p>
            <a:r>
              <a:rPr lang="en-GB" dirty="0"/>
              <a:t>25 patients studied of which 6 received a 4</a:t>
            </a:r>
            <a:r>
              <a:rPr lang="en-GB" baseline="30000" dirty="0"/>
              <a:t>th</a:t>
            </a:r>
            <a:r>
              <a:rPr lang="en-GB" dirty="0"/>
              <a:t> cycle of Lu-177 </a:t>
            </a:r>
            <a:r>
              <a:rPr lang="en-GB" dirty="0" err="1"/>
              <a:t>satreotide</a:t>
            </a:r>
            <a:r>
              <a:rPr lang="en-GB" dirty="0"/>
              <a:t> 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3B19532-690D-B66B-B043-BF10114685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29150" y="2352244"/>
            <a:ext cx="3886200" cy="301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973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2B40D-8054-2490-6CBD-3501E6F61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3D0F6-C0B1-992B-185C-7ACCEA7017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Generally, well tolerated </a:t>
            </a:r>
          </a:p>
          <a:p>
            <a:r>
              <a:rPr lang="en-GB" dirty="0"/>
              <a:t>37% had grade 3 or 4 </a:t>
            </a:r>
            <a:r>
              <a:rPr lang="en-GB" dirty="0" err="1"/>
              <a:t>haemotological</a:t>
            </a:r>
            <a:r>
              <a:rPr lang="en-GB" dirty="0"/>
              <a:t> toxicity </a:t>
            </a:r>
          </a:p>
          <a:p>
            <a:r>
              <a:rPr lang="en-GB" dirty="0"/>
              <a:t>About half of these patients could not complete treatment</a:t>
            </a:r>
          </a:p>
          <a:p>
            <a:r>
              <a:rPr lang="en-GB" dirty="0"/>
              <a:t>No significant renal toxicity</a:t>
            </a:r>
          </a:p>
          <a:p>
            <a:r>
              <a:rPr lang="en-GB" dirty="0"/>
              <a:t>Good response seen objectively (A) and by investigator (B) </a:t>
            </a:r>
          </a:p>
          <a:p>
            <a:r>
              <a:rPr lang="en-GB" dirty="0"/>
              <a:t>Question of phase III RCT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DC8AF9-E1D1-9F7E-5749-EDA14DBC9A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08080" y="1434766"/>
            <a:ext cx="3141698" cy="405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56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7BFF1-3533-6A38-5EEE-7682E56FF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Alpha emitters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67301D-F636-7160-C142-099A9B747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Lu-177 DOTATATE has been shown to improve survival</a:t>
            </a:r>
          </a:p>
          <a:p>
            <a:r>
              <a:rPr lang="en-GB" dirty="0"/>
              <a:t>However, even after treatment the volume of tumour remains high and is often similar to before treatment</a:t>
            </a:r>
          </a:p>
          <a:p>
            <a:r>
              <a:rPr lang="en-GB" dirty="0"/>
              <a:t>If more Lu-177 DOTATATE is administered then there is an increased risk of toxicity</a:t>
            </a:r>
          </a:p>
          <a:p>
            <a:r>
              <a:rPr lang="en-GB" dirty="0"/>
              <a:t>To get more tumour kill then alpha emitters may provide best answer</a:t>
            </a:r>
          </a:p>
          <a:p>
            <a:r>
              <a:rPr lang="en-GB" dirty="0"/>
              <a:t>However, if attached to DOTATATE likely to result in renal toxicity and renal failure</a:t>
            </a:r>
          </a:p>
          <a:p>
            <a:r>
              <a:rPr lang="en-GB" dirty="0"/>
              <a:t>Therefore, most researchers looking at somatostatin antagonists with less renal and liver uptake</a:t>
            </a:r>
          </a:p>
          <a:p>
            <a:r>
              <a:rPr lang="en-GB" dirty="0"/>
              <a:t>Isotopes being considered are Ac-225, At-211, Pb-212 and Cu-67</a:t>
            </a:r>
          </a:p>
          <a:p>
            <a:r>
              <a:rPr lang="en-GB" dirty="0"/>
              <a:t>Most studies are pre-clinical but phase I and II clinical studies likely to emerge over next 5 years however Ac-211 DOTAMTATE in phase II trials in NETs by </a:t>
            </a:r>
            <a:r>
              <a:rPr lang="en-GB" dirty="0" err="1"/>
              <a:t>Radiomedex</a:t>
            </a:r>
            <a:r>
              <a:rPr lang="en-GB" dirty="0"/>
              <a:t> and </a:t>
            </a:r>
            <a:r>
              <a:rPr lang="en-GB" dirty="0" err="1"/>
              <a:t>Orano</a:t>
            </a:r>
            <a:r>
              <a:rPr lang="en-GB" dirty="0"/>
              <a:t> who were bought by Sanofi for 150 million Euros in 2024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78869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D4398-849F-8308-2A76-8B7B6CDCB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Potential issues with Ac-225 PRRT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66CC69-B0EB-7C6D-0429-54DB48F36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266" y="2518360"/>
            <a:ext cx="3847776" cy="18212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F9AD2A-AEC4-A3CE-A0AB-8BA95FC68026}"/>
              </a:ext>
            </a:extLst>
          </p:cNvPr>
          <p:cNvSpPr txBox="1"/>
          <p:nvPr/>
        </p:nvSpPr>
        <p:spPr>
          <a:xfrm>
            <a:off x="1155032" y="4647197"/>
            <a:ext cx="286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Does all this stay in the NET cell?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B0125F-B11A-ACFA-FFD8-C34FE3726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596" y="2125266"/>
            <a:ext cx="2702594" cy="16265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537274-D513-F1A0-6152-5B4B5B2E83D4}"/>
              </a:ext>
            </a:extLst>
          </p:cNvPr>
          <p:cNvSpPr txBox="1"/>
          <p:nvPr/>
        </p:nvSpPr>
        <p:spPr>
          <a:xfrm>
            <a:off x="5185611" y="4202029"/>
            <a:ext cx="3007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Is alpha recoil a good thing or bad thing or a bit </a:t>
            </a:r>
            <a:r>
              <a:rPr lang="en-GB"/>
              <a:t>of both?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95803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12709-E449-FBCF-D72F-509CA9A50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Alpha emitters - Ac-225 DOTATATE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A6EED-82A1-BF9B-3F94-A072ABCBEEC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Ballal et al </a:t>
            </a:r>
            <a:r>
              <a:rPr lang="en-GB" dirty="0" err="1"/>
              <a:t>Dehli</a:t>
            </a:r>
            <a:r>
              <a:rPr lang="en-GB" dirty="0"/>
              <a:t> India JNM 2022</a:t>
            </a:r>
          </a:p>
          <a:p>
            <a:r>
              <a:rPr lang="en-GB" dirty="0"/>
              <a:t>Results of 91 patients treated with multiple cycles of 100-120 </a:t>
            </a:r>
            <a:r>
              <a:rPr lang="en-GB" dirty="0" err="1"/>
              <a:t>kBq</a:t>
            </a:r>
            <a:r>
              <a:rPr lang="en-GB" dirty="0"/>
              <a:t> Ac-225 DOTATATE 8 weekly</a:t>
            </a:r>
          </a:p>
          <a:p>
            <a:r>
              <a:rPr lang="en-GB" dirty="0"/>
              <a:t>Very mixed patient group though some had “failed” Lu-177 DOTATATE</a:t>
            </a:r>
          </a:p>
          <a:p>
            <a:r>
              <a:rPr lang="en-GB" dirty="0"/>
              <a:t>No median PFS obtained but stated 67% probability it would be &gt;24months </a:t>
            </a:r>
          </a:p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A0412D-D200-0493-8EBD-A6CDBCD841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0" y="2491762"/>
            <a:ext cx="3886200" cy="213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767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8C7BA4-6189-755D-5752-0FF284C69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 1 trial of Pb-212 DOTAMTATE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00E93-6CBA-86AC-5239-40258A14B2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err="1"/>
              <a:t>Delpassand</a:t>
            </a:r>
            <a:r>
              <a:rPr lang="en-GB" dirty="0"/>
              <a:t> et al Houston Texas and </a:t>
            </a:r>
            <a:r>
              <a:rPr lang="en-GB" dirty="0" err="1"/>
              <a:t>RadioMedix</a:t>
            </a:r>
            <a:r>
              <a:rPr lang="en-GB" dirty="0"/>
              <a:t> JNM 2022</a:t>
            </a:r>
          </a:p>
          <a:p>
            <a:r>
              <a:rPr lang="en-GB" dirty="0"/>
              <a:t>10 patients with NET refractory to Lu-177 DOTATATE treated with 4 cycles of up to 2.5GBq Pb-212 DOTAMTATE</a:t>
            </a:r>
          </a:p>
          <a:p>
            <a:r>
              <a:rPr lang="en-GB" dirty="0"/>
              <a:t>Good early response and low toxicity </a:t>
            </a:r>
          </a:p>
          <a:p>
            <a:r>
              <a:rPr lang="en-GB" dirty="0"/>
              <a:t>Long terms effects not reported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8B2E2B3-DE04-61B7-638B-3AE5DDBFD0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29152" y="3277795"/>
            <a:ext cx="3886200" cy="20271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988B56-3E95-75B1-C2E5-794744171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461" y="1968604"/>
            <a:ext cx="1689516" cy="10934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7C9FC2-F8DB-4099-DDAC-F36F4AA68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8705" y="2018265"/>
            <a:ext cx="1327271" cy="9941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42AF5F-9C2D-D772-1987-0786CDF7B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6331" y="1029891"/>
            <a:ext cx="492018" cy="99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489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4D383-F303-E62E-F7D7-810F242B9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Ac-225 PRRT off in new directions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886992-BB85-757A-7122-8B5AC0D66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Ac-225 </a:t>
            </a:r>
            <a:r>
              <a:rPr lang="en-GB" dirty="0" err="1"/>
              <a:t>Satoreotide</a:t>
            </a:r>
            <a:r>
              <a:rPr lang="en-GB" dirty="0"/>
              <a:t> has been approved for a phase I/II trial in SCLC and Merkel cell cancer  in the USA by the FDA</a:t>
            </a:r>
          </a:p>
          <a:p>
            <a:r>
              <a:rPr lang="en-GB" dirty="0"/>
              <a:t>Being run by </a:t>
            </a:r>
            <a:r>
              <a:rPr lang="en-GB" dirty="0" err="1"/>
              <a:t>Ariceum</a:t>
            </a:r>
            <a:r>
              <a:rPr lang="en-GB" dirty="0"/>
              <a:t> Therapeutics </a:t>
            </a:r>
          </a:p>
          <a:p>
            <a:r>
              <a:rPr lang="en-GB" dirty="0"/>
              <a:t>May be good choice of disease as the renal uptake remains high and if disease has poor prognosis higher toxicity levels are more acceptable </a:t>
            </a:r>
          </a:p>
          <a:p>
            <a:r>
              <a:rPr lang="en-GB" dirty="0"/>
              <a:t>Single patient results published by Tuncel et al from Turkey in EJNMMI 2025</a:t>
            </a:r>
          </a:p>
          <a:p>
            <a:r>
              <a:rPr lang="en-GB" dirty="0"/>
              <a:t>Maybe high risk strategy as many potential new drugs in SCLC in development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0D57F9-2B79-501F-C308-3FD0C6098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998" y="857250"/>
            <a:ext cx="1818199" cy="136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284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207" y="1623847"/>
            <a:ext cx="5915025" cy="994172"/>
          </a:xfrm>
        </p:spPr>
        <p:txBody>
          <a:bodyPr/>
          <a:lstStyle/>
          <a:p>
            <a:r>
              <a:rPr lang="en-GB" sz="3000" dirty="0"/>
              <a:t>The utility of I-131 </a:t>
            </a:r>
            <a:r>
              <a:rPr lang="en-GB" sz="3000" dirty="0" err="1"/>
              <a:t>mIBG</a:t>
            </a:r>
            <a:r>
              <a:rPr lang="en-GB" sz="3000" dirty="0"/>
              <a:t> in NETs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1469" y="2708920"/>
            <a:ext cx="6029325" cy="3263504"/>
          </a:xfrm>
        </p:spPr>
        <p:txBody>
          <a:bodyPr>
            <a:normAutofit fontScale="92500"/>
          </a:bodyPr>
          <a:lstStyle/>
          <a:p>
            <a:r>
              <a:rPr lang="en-GB" sz="2400" dirty="0"/>
              <a:t>Safford S et al in 2004 published review of 98 patients with carcinoid treated with I-131 </a:t>
            </a:r>
            <a:r>
              <a:rPr lang="en-GB" sz="2400" dirty="0" err="1"/>
              <a:t>mIBG</a:t>
            </a:r>
            <a:endParaRPr lang="en-GB" sz="2400" dirty="0"/>
          </a:p>
          <a:p>
            <a:r>
              <a:rPr lang="en-GB" sz="2400" dirty="0"/>
              <a:t>All at Duke </a:t>
            </a:r>
            <a:r>
              <a:rPr lang="en-GB" sz="2400" dirty="0" err="1"/>
              <a:t>Uni</a:t>
            </a:r>
            <a:r>
              <a:rPr lang="en-GB" sz="2400" dirty="0"/>
              <a:t>, North Carolina</a:t>
            </a:r>
          </a:p>
          <a:p>
            <a:r>
              <a:rPr lang="en-GB" sz="2400" dirty="0"/>
              <a:t>Overall median OS 25 months</a:t>
            </a:r>
          </a:p>
          <a:p>
            <a:r>
              <a:rPr lang="en-GB" sz="2400" dirty="0"/>
              <a:t>However if good symptom relief median OS 57 months</a:t>
            </a:r>
          </a:p>
          <a:p>
            <a:r>
              <a:rPr lang="en-GB" sz="2400" dirty="0"/>
              <a:t>Needed to administer &gt;15GBq I-131 </a:t>
            </a:r>
            <a:r>
              <a:rPr lang="en-GB" sz="2400" dirty="0" err="1"/>
              <a:t>mIBG</a:t>
            </a:r>
            <a:endParaRPr lang="en-GB" sz="2400" dirty="0"/>
          </a:p>
          <a:p>
            <a:r>
              <a:rPr lang="en-GB" sz="2400" dirty="0"/>
              <a:t>CT changes poor predictor of long term </a:t>
            </a:r>
            <a:r>
              <a:rPr lang="en-GB" sz="1650" dirty="0">
                <a:solidFill>
                  <a:schemeClr val="bg1"/>
                </a:solidFill>
              </a:rPr>
              <a:t>survival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02212" y="1970651"/>
            <a:ext cx="1330748" cy="32635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29389" y="5286649"/>
            <a:ext cx="2364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Post therapy I-131 </a:t>
            </a:r>
            <a:r>
              <a:rPr lang="en-GB" sz="1200" dirty="0" err="1">
                <a:solidFill>
                  <a:srgbClr val="FF0000"/>
                </a:solidFill>
              </a:rPr>
              <a:t>mIBG</a:t>
            </a:r>
            <a:r>
              <a:rPr lang="en-GB" sz="1200" dirty="0">
                <a:solidFill>
                  <a:srgbClr val="FF0000"/>
                </a:solidFill>
              </a:rPr>
              <a:t> in patient with liver </a:t>
            </a:r>
            <a:r>
              <a:rPr lang="en-GB" sz="1200" dirty="0" err="1">
                <a:solidFill>
                  <a:srgbClr val="FF0000"/>
                </a:solidFill>
              </a:rPr>
              <a:t>mets</a:t>
            </a:r>
            <a:r>
              <a:rPr lang="en-GB" sz="1200" dirty="0">
                <a:solidFill>
                  <a:srgbClr val="FF0000"/>
                </a:solidFill>
              </a:rPr>
              <a:t> from carcinoid – Dr </a:t>
            </a:r>
            <a:r>
              <a:rPr lang="en-GB" sz="1200" dirty="0" err="1">
                <a:solidFill>
                  <a:srgbClr val="FF0000"/>
                </a:solidFill>
              </a:rPr>
              <a:t>Gnanasegaran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185F8B-37A8-36B7-A4C9-4592AFB81BAD}"/>
              </a:ext>
            </a:extLst>
          </p:cNvPr>
          <p:cNvSpPr txBox="1"/>
          <p:nvPr/>
        </p:nvSpPr>
        <p:spPr>
          <a:xfrm>
            <a:off x="1431759" y="1182103"/>
            <a:ext cx="61490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dirty="0">
                <a:solidFill>
                  <a:srgbClr val="FF0000"/>
                </a:solidFill>
              </a:rPr>
              <a:t>What about my old friend </a:t>
            </a:r>
            <a:r>
              <a:rPr lang="en-GB" sz="3300" dirty="0" err="1">
                <a:solidFill>
                  <a:srgbClr val="FF0000"/>
                </a:solidFill>
              </a:rPr>
              <a:t>mIBG</a:t>
            </a:r>
            <a:r>
              <a:rPr lang="en-GB" sz="33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22967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9918" y="961804"/>
            <a:ext cx="5915025" cy="994172"/>
          </a:xfrm>
        </p:spPr>
        <p:txBody>
          <a:bodyPr/>
          <a:lstStyle/>
          <a:p>
            <a:r>
              <a:rPr lang="en-GB" sz="3000" dirty="0"/>
              <a:t>Symptom relief better predictor of survival than changes on CT</a:t>
            </a:r>
          </a:p>
        </p:txBody>
      </p:sp>
      <p:sp>
        <p:nvSpPr>
          <p:cNvPr id="2" name="Rectangle 1"/>
          <p:cNvSpPr/>
          <p:nvPr/>
        </p:nvSpPr>
        <p:spPr>
          <a:xfrm>
            <a:off x="1633707" y="2026797"/>
            <a:ext cx="6000548" cy="2664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442" y="2257721"/>
            <a:ext cx="2434367" cy="1945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980" y="2226031"/>
            <a:ext cx="2776299" cy="1978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95475" y="4338617"/>
            <a:ext cx="1753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Symptom relief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2082" y="4153564"/>
            <a:ext cx="2110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Radiological response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6319" y="4753576"/>
            <a:ext cx="81690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500" dirty="0"/>
              <a:t>Review of 38 patients with NETs, </a:t>
            </a:r>
            <a:r>
              <a:rPr lang="en-GB" sz="1500" dirty="0" err="1"/>
              <a:t>Pheos</a:t>
            </a:r>
            <a:r>
              <a:rPr lang="en-GB" sz="1500" dirty="0"/>
              <a:t> and </a:t>
            </a:r>
            <a:r>
              <a:rPr lang="en-GB" sz="1500" dirty="0" err="1"/>
              <a:t>PGomas</a:t>
            </a:r>
            <a:r>
              <a:rPr lang="en-GB" sz="1500" dirty="0"/>
              <a:t> treated at the Royal Free Hospital shows symptom response and radiological response predict good survival </a:t>
            </a:r>
            <a:r>
              <a:rPr lang="en-GB" sz="1500" dirty="0" err="1"/>
              <a:t>Navilkissoor</a:t>
            </a:r>
            <a:r>
              <a:rPr lang="en-GB" sz="1500" dirty="0"/>
              <a:t> S et al EJNMMI 2010</a:t>
            </a:r>
          </a:p>
          <a:p>
            <a:pPr algn="l"/>
            <a:r>
              <a:rPr lang="en-GB" sz="1500" dirty="0"/>
              <a:t>Confirmed in study of Thorpe MP et al in 125 patients with </a:t>
            </a:r>
            <a:r>
              <a:rPr lang="en-GB" sz="1500" dirty="0" err="1"/>
              <a:t>Pheos</a:t>
            </a:r>
            <a:r>
              <a:rPr lang="en-GB" sz="1500" dirty="0"/>
              <a:t> and </a:t>
            </a:r>
            <a:r>
              <a:rPr lang="en-GB" sz="1500" dirty="0" err="1"/>
              <a:t>Pgomas</a:t>
            </a:r>
            <a:r>
              <a:rPr lang="en-GB" sz="1500" dirty="0"/>
              <a:t> treated with I-131 </a:t>
            </a:r>
            <a:r>
              <a:rPr lang="en-GB" sz="1500" dirty="0" err="1"/>
              <a:t>mIBG</a:t>
            </a:r>
            <a:r>
              <a:rPr lang="en-GB" sz="1500" dirty="0"/>
              <a:t> at Duke NC, USA JECM 2019</a:t>
            </a:r>
          </a:p>
        </p:txBody>
      </p:sp>
    </p:spTree>
    <p:extLst>
      <p:ext uri="{BB962C8B-B14F-4D97-AF65-F5344CB8AC3E}">
        <p14:creationId xmlns:p14="http://schemas.microsoft.com/office/powerpoint/2010/main" val="2076583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Treating NETs general principles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en-US" dirty="0"/>
              <a:t>Establish diagnosis</a:t>
            </a:r>
          </a:p>
          <a:p>
            <a:pPr eaLnBrk="1" hangingPunct="1"/>
            <a:r>
              <a:rPr lang="en-GB" altLang="en-US" dirty="0"/>
              <a:t>Establish extent of disease</a:t>
            </a:r>
          </a:p>
          <a:p>
            <a:pPr eaLnBrk="1" hangingPunct="1"/>
            <a:r>
              <a:rPr lang="en-GB" altLang="en-US" dirty="0"/>
              <a:t>Syndromic vs non syndromic</a:t>
            </a:r>
          </a:p>
          <a:p>
            <a:pPr eaLnBrk="1" hangingPunct="1"/>
            <a:r>
              <a:rPr lang="en-GB" altLang="en-US" dirty="0"/>
              <a:t>Use of first line treatments</a:t>
            </a:r>
          </a:p>
          <a:p>
            <a:pPr eaLnBrk="1" hangingPunct="1"/>
            <a:r>
              <a:rPr lang="en-GB" altLang="en-US" dirty="0"/>
              <a:t>Natural history of disease*</a:t>
            </a:r>
          </a:p>
          <a:p>
            <a:pPr eaLnBrk="1" hangingPunct="1"/>
            <a:r>
              <a:rPr lang="en-GB" altLang="en-US" dirty="0"/>
              <a:t>Expectations of treatment</a:t>
            </a:r>
          </a:p>
          <a:p>
            <a:pPr eaLnBrk="1" hangingPunct="1"/>
            <a:r>
              <a:rPr lang="en-GB" altLang="en-US" dirty="0"/>
              <a:t>Quality of life</a:t>
            </a:r>
          </a:p>
          <a:p>
            <a:pPr eaLnBrk="1" hangingPunct="1"/>
            <a:r>
              <a:rPr lang="en-GB" altLang="en-US" dirty="0"/>
              <a:t>Deciding when NOT to treat/ STOP treatment</a:t>
            </a:r>
          </a:p>
        </p:txBody>
      </p:sp>
    </p:spTree>
    <p:extLst>
      <p:ext uri="{BB962C8B-B14F-4D97-AF65-F5344CB8AC3E}">
        <p14:creationId xmlns:p14="http://schemas.microsoft.com/office/powerpoint/2010/main" val="36871272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E5961-451A-4CF5-472A-CFCC343E8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250" dirty="0"/>
              <a:t>However, are we at the end of the road for I-131 </a:t>
            </a:r>
            <a:r>
              <a:rPr lang="en-GB" sz="2250" dirty="0" err="1"/>
              <a:t>mIBG</a:t>
            </a:r>
            <a:endParaRPr lang="en-GB" sz="22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26B33-E65E-E94A-076C-EFC885377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569" y="2102644"/>
            <a:ext cx="3704681" cy="4390230"/>
          </a:xfrm>
        </p:spPr>
        <p:txBody>
          <a:bodyPr>
            <a:normAutofit fontScale="92500" lnSpcReduction="10000"/>
          </a:bodyPr>
          <a:lstStyle/>
          <a:p>
            <a:r>
              <a:rPr lang="en-GB" sz="1800" dirty="0"/>
              <a:t>Basically an orphan drug</a:t>
            </a:r>
          </a:p>
          <a:p>
            <a:r>
              <a:rPr lang="en-GB" sz="1800" dirty="0"/>
              <a:t>No patent </a:t>
            </a:r>
          </a:p>
          <a:p>
            <a:r>
              <a:rPr lang="en-GB" sz="1800" dirty="0"/>
              <a:t>No ongoing promotion or support</a:t>
            </a:r>
          </a:p>
          <a:p>
            <a:r>
              <a:rPr lang="en-GB" sz="1800" dirty="0"/>
              <a:t>No large scales phase III RCTs</a:t>
            </a:r>
          </a:p>
          <a:p>
            <a:r>
              <a:rPr lang="en-GB" sz="1800" dirty="0"/>
              <a:t>Small market seen as competing with PRRT</a:t>
            </a:r>
          </a:p>
          <a:p>
            <a:r>
              <a:rPr lang="en-GB" sz="1800" dirty="0"/>
              <a:t>Not approved by NICE or recommended in Europe</a:t>
            </a:r>
          </a:p>
          <a:p>
            <a:r>
              <a:rPr lang="en-GB" sz="1800" dirty="0"/>
              <a:t>Production intermittent </a:t>
            </a:r>
          </a:p>
          <a:p>
            <a:r>
              <a:rPr lang="en-GB" sz="1800" dirty="0"/>
              <a:t>Needs in patient care became unpopular</a:t>
            </a:r>
          </a:p>
          <a:p>
            <a:r>
              <a:rPr lang="en-GB" sz="1800" dirty="0"/>
              <a:t>In USA </a:t>
            </a:r>
            <a:r>
              <a:rPr lang="en-GB" sz="1800" dirty="0" err="1"/>
              <a:t>Progenics</a:t>
            </a:r>
            <a:r>
              <a:rPr lang="en-GB" sz="1800" dirty="0"/>
              <a:t> who made HS I-131 </a:t>
            </a:r>
            <a:r>
              <a:rPr lang="en-GB" sz="1800" dirty="0" err="1"/>
              <a:t>mIBG</a:t>
            </a:r>
            <a:r>
              <a:rPr lang="en-GB" sz="1800" dirty="0"/>
              <a:t> bought by </a:t>
            </a:r>
            <a:r>
              <a:rPr lang="en-GB" sz="1800" dirty="0" err="1"/>
              <a:t>Lantheus</a:t>
            </a:r>
            <a:endParaRPr lang="en-GB" sz="1800" dirty="0"/>
          </a:p>
          <a:p>
            <a:r>
              <a:rPr lang="en-GB" sz="1800" dirty="0"/>
              <a:t>Shut down production in August </a:t>
            </a:r>
            <a:r>
              <a:rPr lang="en-GB" sz="1500" dirty="0">
                <a:solidFill>
                  <a:schemeClr val="bg1"/>
                </a:solidFill>
              </a:rPr>
              <a:t>2023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EA126D-B608-A1F3-93F1-77900ED656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37322" y="2457094"/>
            <a:ext cx="3825109" cy="254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91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24500-7E99-50C7-17B2-71A388862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/>
              <a:t>Maybe or maybe not the end of the road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012B2-A9AC-B0BE-FD7E-D7A469FF66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1500" dirty="0"/>
              <a:t>This is iodine</a:t>
            </a:r>
          </a:p>
          <a:p>
            <a:endParaRPr lang="en-GB" sz="1500" dirty="0"/>
          </a:p>
          <a:p>
            <a:r>
              <a:rPr lang="en-GB" sz="1500" dirty="0"/>
              <a:t>This is </a:t>
            </a:r>
            <a:r>
              <a:rPr lang="en-GB" sz="1500" dirty="0" err="1"/>
              <a:t>Astitine</a:t>
            </a:r>
            <a:r>
              <a:rPr lang="en-GB" sz="1500" dirty="0"/>
              <a:t>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85AD46-A907-B908-2888-A070946E29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38675" y="2497032"/>
            <a:ext cx="4050989" cy="212676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E2D1C0-6FAC-4192-F263-1C9F2893C533}"/>
              </a:ext>
            </a:extLst>
          </p:cNvPr>
          <p:cNvCxnSpPr>
            <a:cxnSpLocks/>
          </p:cNvCxnSpPr>
          <p:nvPr/>
        </p:nvCxnSpPr>
        <p:spPr>
          <a:xfrm>
            <a:off x="2284015" y="2571750"/>
            <a:ext cx="5922726" cy="1104900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265B492-B1DD-3BAA-19DC-A8DCF4BE7A42}"/>
              </a:ext>
            </a:extLst>
          </p:cNvPr>
          <p:cNvCxnSpPr>
            <a:cxnSpLocks/>
          </p:cNvCxnSpPr>
          <p:nvPr/>
        </p:nvCxnSpPr>
        <p:spPr>
          <a:xfrm>
            <a:off x="2284015" y="3124200"/>
            <a:ext cx="5922726" cy="802296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2AC91C1-FCD1-2B9E-D627-1739617AE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485" y="3976093"/>
            <a:ext cx="3394472" cy="16565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33C5D3D-0889-12BC-9468-1C49B410E2EA}"/>
              </a:ext>
            </a:extLst>
          </p:cNvPr>
          <p:cNvSpPr txBox="1"/>
          <p:nvPr/>
        </p:nvSpPr>
        <p:spPr>
          <a:xfrm>
            <a:off x="4779169" y="5007769"/>
            <a:ext cx="3093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350" dirty="0">
                <a:solidFill>
                  <a:srgbClr val="FF0000"/>
                </a:solidFill>
              </a:rPr>
              <a:t>World facing massive shortage of reactor capabilities for therapy radionuclides but At-211 made in a cyclotron from stable bismuth </a:t>
            </a:r>
          </a:p>
        </p:txBody>
      </p:sp>
    </p:spTree>
    <p:extLst>
      <p:ext uri="{BB962C8B-B14F-4D97-AF65-F5344CB8AC3E}">
        <p14:creationId xmlns:p14="http://schemas.microsoft.com/office/powerpoint/2010/main" val="41433120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A8B76-2325-442A-0383-E007FB273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4392"/>
            <a:ext cx="7886700" cy="994172"/>
          </a:xfrm>
        </p:spPr>
        <p:txBody>
          <a:bodyPr/>
          <a:lstStyle/>
          <a:p>
            <a:r>
              <a:rPr lang="en-GB" sz="3000" dirty="0"/>
              <a:t>Preclinical work with At-211 </a:t>
            </a:r>
            <a:r>
              <a:rPr lang="en-GB" sz="3000" dirty="0" err="1"/>
              <a:t>mABG</a:t>
            </a:r>
            <a:endParaRPr lang="en-GB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0297D-71CA-C626-1363-4120FCDF6F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4312" y="1968564"/>
            <a:ext cx="3910427" cy="4701177"/>
          </a:xfrm>
        </p:spPr>
        <p:txBody>
          <a:bodyPr>
            <a:normAutofit fontScale="92500" lnSpcReduction="20000"/>
          </a:bodyPr>
          <a:lstStyle/>
          <a:p>
            <a:r>
              <a:rPr lang="en-GB" sz="1900" dirty="0"/>
              <a:t>Long history of work with At-211 </a:t>
            </a:r>
            <a:r>
              <a:rPr lang="en-GB" sz="1900" dirty="0" err="1"/>
              <a:t>mABG</a:t>
            </a:r>
            <a:endParaRPr lang="en-GB" sz="1900" dirty="0"/>
          </a:p>
          <a:p>
            <a:r>
              <a:rPr lang="en-GB" sz="1900" dirty="0"/>
              <a:t>Mike </a:t>
            </a:r>
            <a:r>
              <a:rPr lang="en-GB" sz="1900" dirty="0" err="1"/>
              <a:t>Zalutsky’s</a:t>
            </a:r>
            <a:r>
              <a:rPr lang="en-GB" sz="1900" dirty="0"/>
              <a:t> group at Duke University, NC, USA demonstrated long term retention in neuroblastoma cells (BJR 1997)</a:t>
            </a:r>
          </a:p>
          <a:p>
            <a:r>
              <a:rPr lang="en-GB" sz="1900" dirty="0"/>
              <a:t>Batra and colleagues from Uni-Penn investigated At-211 MABG in mouse </a:t>
            </a:r>
            <a:r>
              <a:rPr lang="en-GB" sz="1900" dirty="0" err="1"/>
              <a:t>neurobasloma</a:t>
            </a:r>
            <a:r>
              <a:rPr lang="en-GB" sz="1900" dirty="0"/>
              <a:t> model showing good efficient and low toxicity Clin Can Res 2022</a:t>
            </a:r>
          </a:p>
          <a:p>
            <a:r>
              <a:rPr lang="en-GB" sz="1900" dirty="0"/>
              <a:t>Oshima et al from </a:t>
            </a:r>
            <a:r>
              <a:rPr lang="en-GB" sz="1900" dirty="0" err="1"/>
              <a:t>Fukishima</a:t>
            </a:r>
            <a:r>
              <a:rPr lang="en-GB" sz="1900" dirty="0"/>
              <a:t>, Japan showed increased survival of mice treated with At-211 </a:t>
            </a:r>
            <a:r>
              <a:rPr lang="en-GB" sz="1900" dirty="0" err="1"/>
              <a:t>mABG</a:t>
            </a:r>
            <a:r>
              <a:rPr lang="en-GB" sz="1900" dirty="0"/>
              <a:t> in </a:t>
            </a:r>
            <a:r>
              <a:rPr lang="en-GB" sz="1900" dirty="0" err="1"/>
              <a:t>pheo</a:t>
            </a:r>
            <a:r>
              <a:rPr lang="en-GB" sz="1900" dirty="0"/>
              <a:t> model EJNMMI 2018</a:t>
            </a:r>
          </a:p>
          <a:p>
            <a:r>
              <a:rPr lang="en-GB" sz="1900" dirty="0"/>
              <a:t>In 2024 launched NIH registered phase 1 trail of At-211 </a:t>
            </a:r>
            <a:r>
              <a:rPr lang="en-GB" sz="1900" dirty="0" err="1"/>
              <a:t>mABG</a:t>
            </a:r>
            <a:r>
              <a:rPr lang="en-GB" sz="1900" dirty="0"/>
              <a:t> in patients with malignant Phaeo and </a:t>
            </a:r>
            <a:r>
              <a:rPr lang="en-GB" sz="1900" dirty="0" err="1"/>
              <a:t>Pgoma</a:t>
            </a:r>
            <a:r>
              <a:rPr lang="en-GB" sz="1900" dirty="0"/>
              <a:t> (</a:t>
            </a:r>
            <a:r>
              <a:rPr lang="en-GB" sz="1900" dirty="0" err="1"/>
              <a:t>Plos</a:t>
            </a:r>
            <a:r>
              <a:rPr lang="en-GB" sz="1900" dirty="0"/>
              <a:t> one) </a:t>
            </a:r>
            <a:r>
              <a:rPr lang="en-GB" sz="1350" dirty="0">
                <a:solidFill>
                  <a:schemeClr val="bg1"/>
                </a:solidFill>
              </a:rPr>
              <a:t>2024)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4DD969-FBD4-94D9-5202-3BC7BF3C92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00649" y="1860532"/>
            <a:ext cx="3085989" cy="3606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5FC6EB-F349-DC38-9B9F-B0B1C0FF6A17}"/>
              </a:ext>
            </a:extLst>
          </p:cNvPr>
          <p:cNvSpPr txBox="1"/>
          <p:nvPr/>
        </p:nvSpPr>
        <p:spPr>
          <a:xfrm>
            <a:off x="7538126" y="2185988"/>
            <a:ext cx="10343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2 cc tumour mass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9E7ABF-9E7B-DA4C-A3F1-7A006F1EE969}"/>
              </a:ext>
            </a:extLst>
          </p:cNvPr>
          <p:cNvSpPr txBox="1"/>
          <p:nvPr/>
        </p:nvSpPr>
        <p:spPr>
          <a:xfrm>
            <a:off x="7636669" y="3336132"/>
            <a:ext cx="9358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Thin layer tumour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255351-BA95-8DF7-11BF-970951B8DF3C}"/>
              </a:ext>
            </a:extLst>
          </p:cNvPr>
          <p:cNvSpPr txBox="1"/>
          <p:nvPr/>
        </p:nvSpPr>
        <p:spPr>
          <a:xfrm>
            <a:off x="7715250" y="4486275"/>
            <a:ext cx="1214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Low dose fractionated vs high single dose </a:t>
            </a:r>
            <a:r>
              <a:rPr lang="en-GB" sz="1350" dirty="0" err="1">
                <a:solidFill>
                  <a:srgbClr val="FF0000"/>
                </a:solidFill>
              </a:rPr>
              <a:t>mIBG</a:t>
            </a:r>
            <a:r>
              <a:rPr lang="en-GB" sz="135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0B5B91-0FD9-0D4C-527D-1B81DECCB029}"/>
              </a:ext>
            </a:extLst>
          </p:cNvPr>
          <p:cNvSpPr txBox="1"/>
          <p:nvPr/>
        </p:nvSpPr>
        <p:spPr>
          <a:xfrm>
            <a:off x="5950744" y="5629275"/>
            <a:ext cx="143589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75" dirty="0"/>
              <a:t>Batra </a:t>
            </a:r>
            <a:r>
              <a:rPr lang="en-GB" sz="675" dirty="0" err="1"/>
              <a:t>etal</a:t>
            </a:r>
            <a:r>
              <a:rPr lang="en-GB" sz="675" dirty="0"/>
              <a:t> CCR 2022</a:t>
            </a:r>
          </a:p>
        </p:txBody>
      </p:sp>
    </p:spTree>
    <p:extLst>
      <p:ext uri="{BB962C8B-B14F-4D97-AF65-F5344CB8AC3E}">
        <p14:creationId xmlns:p14="http://schemas.microsoft.com/office/powerpoint/2010/main" val="32817937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Growing evidence of the utility of PRRT</a:t>
            </a:r>
          </a:p>
          <a:p>
            <a:r>
              <a:rPr lang="en-GB" dirty="0"/>
              <a:t>Most evidence for Lu-177 DOTATATE</a:t>
            </a:r>
          </a:p>
          <a:p>
            <a:r>
              <a:rPr lang="en-GB" dirty="0"/>
              <a:t>It appears 80% benefit from PRRT and PFS extended by at least 12 months</a:t>
            </a:r>
          </a:p>
          <a:p>
            <a:r>
              <a:rPr lang="en-GB" dirty="0"/>
              <a:t>May need to select patients carefully</a:t>
            </a:r>
          </a:p>
          <a:p>
            <a:r>
              <a:rPr lang="en-GB" dirty="0"/>
              <a:t>However, to convince the oncology world we need full RCT data</a:t>
            </a:r>
          </a:p>
          <a:p>
            <a:r>
              <a:rPr lang="en-GB" dirty="0"/>
              <a:t>Tandem treatment with chemo/immunotherapy still unproven</a:t>
            </a:r>
          </a:p>
          <a:p>
            <a:r>
              <a:rPr lang="en-GB" dirty="0"/>
              <a:t>New radionuclides/peptides being tested</a:t>
            </a:r>
          </a:p>
          <a:p>
            <a:r>
              <a:rPr lang="en-GB" dirty="0"/>
              <a:t>MABG may also be added to the mix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0101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4000"/>
            <a:ext cx="8229600" cy="1143000"/>
          </a:xfrm>
        </p:spPr>
        <p:txBody>
          <a:bodyPr/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en-GB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Radiopeptides</a:t>
            </a:r>
            <a:endParaRPr lang="en-US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Based on somatostatin system</a:t>
            </a:r>
          </a:p>
          <a:p>
            <a:pPr eaLnBrk="1" hangingPunct="1"/>
            <a:r>
              <a:rPr lang="en-GB" altLang="en-US" dirty="0"/>
              <a:t>Peptides converted from commercial sources:</a:t>
            </a:r>
          </a:p>
          <a:p>
            <a:pPr lvl="1" eaLnBrk="1" hangingPunct="1"/>
            <a:r>
              <a:rPr lang="en-GB" altLang="en-US" dirty="0" err="1"/>
              <a:t>Lanreotide</a:t>
            </a:r>
            <a:endParaRPr lang="en-GB" altLang="en-US" dirty="0"/>
          </a:p>
          <a:p>
            <a:pPr lvl="1" eaLnBrk="1" hangingPunct="1"/>
            <a:r>
              <a:rPr lang="en-GB" altLang="en-US" dirty="0"/>
              <a:t>Octreotide</a:t>
            </a:r>
          </a:p>
          <a:p>
            <a:pPr lvl="1" eaLnBrk="1" hangingPunct="1"/>
            <a:r>
              <a:rPr lang="en-GB" altLang="en-US" dirty="0" err="1"/>
              <a:t>Octreotate</a:t>
            </a:r>
            <a:endParaRPr lang="en-GB" altLang="en-US" dirty="0"/>
          </a:p>
          <a:p>
            <a:pPr lvl="1" eaLnBrk="1" hangingPunct="1"/>
            <a:r>
              <a:rPr lang="en-GB" altLang="en-US" dirty="0" err="1"/>
              <a:t>OctreoNOC</a:t>
            </a:r>
            <a:endParaRPr lang="en-GB" altLang="en-US" dirty="0"/>
          </a:p>
          <a:p>
            <a:pPr lvl="1" eaLnBrk="1" hangingPunct="1"/>
            <a:r>
              <a:rPr lang="en-GB" altLang="en-US" dirty="0"/>
              <a:t>SSR </a:t>
            </a:r>
            <a:r>
              <a:rPr lang="en-GB" altLang="en-US" dirty="0" err="1"/>
              <a:t>antoagonists</a:t>
            </a:r>
            <a:endParaRPr lang="en-GB" altLang="en-US" dirty="0"/>
          </a:p>
          <a:p>
            <a:pPr eaLnBrk="1" hangingPunct="1"/>
            <a:r>
              <a:rPr lang="en-GB" altLang="en-US" dirty="0"/>
              <a:t>Normally DOTA linker</a:t>
            </a:r>
          </a:p>
          <a:p>
            <a:pPr eaLnBrk="1" hangingPunct="1"/>
            <a:r>
              <a:rPr lang="en-GB" altLang="en-US" dirty="0"/>
              <a:t>Isotopes In-111, Y-90, Lu-177</a:t>
            </a: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49456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5"/>
          <p:cNvGrpSpPr>
            <a:grpSpLocks/>
          </p:cNvGrpSpPr>
          <p:nvPr/>
        </p:nvGrpSpPr>
        <p:grpSpPr bwMode="auto">
          <a:xfrm>
            <a:off x="427038" y="1557338"/>
            <a:ext cx="8248650" cy="2303462"/>
            <a:chOff x="192" y="1379"/>
            <a:chExt cx="5196" cy="1928"/>
          </a:xfrm>
        </p:grpSpPr>
        <p:sp>
          <p:nvSpPr>
            <p:cNvPr id="58376" name="Rectangle 6"/>
            <p:cNvSpPr>
              <a:spLocks noChangeArrowheads="1"/>
            </p:cNvSpPr>
            <p:nvPr/>
          </p:nvSpPr>
          <p:spPr bwMode="auto">
            <a:xfrm>
              <a:off x="4796" y="1662"/>
              <a:ext cx="592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 defTabSz="449263">
                <a:spcBef>
                  <a:spcPts val="3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449263">
                <a:spcBef>
                  <a:spcPts val="300"/>
                </a:spcBef>
                <a:buFont typeface="Arial" panose="020B0604020202020204" pitchFamily="34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449263">
                <a:spcBef>
                  <a:spcPts val="3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449263">
                <a:spcBef>
                  <a:spcPts val="300"/>
                </a:spcBef>
                <a:buFont typeface="Arial" panose="020B0604020202020204" pitchFamily="34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449263">
                <a:spcBef>
                  <a:spcPts val="300"/>
                </a:spcBef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ts val="600"/>
                </a:spcBef>
                <a:buClr>
                  <a:srgbClr val="3333CC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>
                  <a:solidFill>
                    <a:srgbClr val="3333CC"/>
                  </a:solidFill>
                  <a:cs typeface="Times New Roman" panose="02020603050405020304" pitchFamily="18" charset="0"/>
                </a:rPr>
                <a:t>4.0</a:t>
              </a:r>
              <a:r>
                <a:rPr lang="en-GB" altLang="fr-FR" sz="1200" b="1">
                  <a:solidFill>
                    <a:srgbClr val="3333CC"/>
                  </a:solidFill>
                  <a:cs typeface="Times New Roman" panose="02020603050405020304" pitchFamily="18" charset="0"/>
                </a:rPr>
                <a:t>±</a:t>
              </a:r>
              <a:r>
                <a:rPr lang="en-GB" altLang="fr-FR" sz="1400" b="1">
                  <a:solidFill>
                    <a:srgbClr val="3333CC"/>
                  </a:solidFill>
                  <a:cs typeface="Times New Roman" panose="02020603050405020304" pitchFamily="18" charset="0"/>
                </a:rPr>
                <a:t>0.3</a:t>
              </a:r>
            </a:p>
            <a:p>
              <a:pPr algn="ctr">
                <a:spcBef>
                  <a:spcPts val="600"/>
                </a:spcBef>
                <a:buClr>
                  <a:srgbClr val="000000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>
                  <a:solidFill>
                    <a:srgbClr val="C60618"/>
                  </a:solidFill>
                  <a:cs typeface="Times New Roman" panose="02020603050405020304" pitchFamily="18" charset="0"/>
                </a:rPr>
                <a:t>237±52</a:t>
              </a:r>
            </a:p>
            <a:p>
              <a:pPr algn="ctr">
                <a:spcBef>
                  <a:spcPts val="600"/>
                </a:spcBef>
                <a:buClr>
                  <a:srgbClr val="000000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>
                  <a:solidFill>
                    <a:srgbClr val="C60618"/>
                  </a:solidFill>
                  <a:cs typeface="Times New Roman" panose="02020603050405020304" pitchFamily="18" charset="0"/>
                </a:rPr>
                <a:t>114±29</a:t>
              </a:r>
            </a:p>
            <a:p>
              <a:pPr algn="ctr">
                <a:spcBef>
                  <a:spcPts val="600"/>
                </a:spcBef>
                <a:buClr>
                  <a:srgbClr val="000000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187±50</a:t>
              </a:r>
            </a:p>
            <a:p>
              <a:pPr algn="ctr">
                <a:spcBef>
                  <a:spcPts val="600"/>
                </a:spcBef>
                <a:buClr>
                  <a:srgbClr val="000000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16±3.4</a:t>
              </a:r>
            </a:p>
            <a:p>
              <a:pPr algn="ctr">
                <a:spcBef>
                  <a:spcPts val="600"/>
                </a:spcBef>
                <a:buClr>
                  <a:srgbClr val="FF0000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>
                  <a:solidFill>
                    <a:srgbClr val="C60618"/>
                  </a:solidFill>
                  <a:cs typeface="Times New Roman" panose="02020603050405020304" pitchFamily="18" charset="0"/>
                </a:rPr>
                <a:t>547</a:t>
              </a:r>
            </a:p>
          </p:txBody>
        </p:sp>
        <p:sp>
          <p:nvSpPr>
            <p:cNvPr id="58377" name="Rectangle 7"/>
            <p:cNvSpPr>
              <a:spLocks noChangeArrowheads="1"/>
            </p:cNvSpPr>
            <p:nvPr/>
          </p:nvSpPr>
          <p:spPr bwMode="auto">
            <a:xfrm>
              <a:off x="4204" y="1662"/>
              <a:ext cx="592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 defTabSz="449263">
                <a:spcBef>
                  <a:spcPts val="3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449263">
                <a:spcBef>
                  <a:spcPts val="300"/>
                </a:spcBef>
                <a:buFont typeface="Arial" panose="020B0604020202020204" pitchFamily="34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449263">
                <a:spcBef>
                  <a:spcPts val="3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449263">
                <a:spcBef>
                  <a:spcPts val="300"/>
                </a:spcBef>
                <a:buFont typeface="Arial" panose="020B0604020202020204" pitchFamily="34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449263">
                <a:spcBef>
                  <a:spcPts val="300"/>
                </a:spcBef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ts val="600"/>
                </a:spcBef>
                <a:buClr>
                  <a:srgbClr val="3333CC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>
                  <a:solidFill>
                    <a:srgbClr val="3333CC"/>
                  </a:solidFill>
                  <a:cs typeface="Times New Roman" panose="02020603050405020304" pitchFamily="18" charset="0"/>
                </a:rPr>
                <a:t>5.6</a:t>
              </a:r>
              <a:r>
                <a:rPr lang="en-GB" altLang="fr-FR" sz="1200" b="1">
                  <a:solidFill>
                    <a:srgbClr val="3333CC"/>
                  </a:solidFill>
                  <a:cs typeface="Times New Roman" panose="02020603050405020304" pitchFamily="18" charset="0"/>
                </a:rPr>
                <a:t>±</a:t>
              </a:r>
              <a:r>
                <a:rPr lang="en-GB" altLang="fr-FR" sz="1400" b="1">
                  <a:solidFill>
                    <a:srgbClr val="3333CC"/>
                  </a:solidFill>
                  <a:cs typeface="Times New Roman" panose="02020603050405020304" pitchFamily="18" charset="0"/>
                </a:rPr>
                <a:t>0.4</a:t>
              </a:r>
            </a:p>
            <a:p>
              <a:pPr algn="ctr">
                <a:spcBef>
                  <a:spcPts val="600"/>
                </a:spcBef>
                <a:buClr>
                  <a:srgbClr val="000000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>
                  <a:solidFill>
                    <a:srgbClr val="C60618"/>
                  </a:solidFill>
                  <a:cs typeface="Times New Roman" panose="02020603050405020304" pitchFamily="18" charset="0"/>
                </a:rPr>
                <a:t>&gt;1000</a:t>
              </a:r>
            </a:p>
            <a:p>
              <a:pPr algn="ctr">
                <a:spcBef>
                  <a:spcPts val="600"/>
                </a:spcBef>
                <a:buClr>
                  <a:srgbClr val="000000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>
                  <a:solidFill>
                    <a:srgbClr val="C60618"/>
                  </a:solidFill>
                  <a:cs typeface="Times New Roman" panose="02020603050405020304" pitchFamily="18" charset="0"/>
                </a:rPr>
                <a:t>&gt;10000</a:t>
              </a:r>
            </a:p>
            <a:p>
              <a:pPr algn="ctr">
                <a:spcBef>
                  <a:spcPts val="600"/>
                </a:spcBef>
                <a:buClr>
                  <a:srgbClr val="000000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523±239</a:t>
              </a:r>
            </a:p>
            <a:p>
              <a:pPr algn="ctr">
                <a:spcBef>
                  <a:spcPts val="600"/>
                </a:spcBef>
                <a:buClr>
                  <a:srgbClr val="000000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&gt;10000</a:t>
              </a:r>
            </a:p>
            <a:p>
              <a:pPr algn="ctr">
                <a:spcBef>
                  <a:spcPts val="600"/>
                </a:spcBef>
                <a:buClr>
                  <a:srgbClr val="FF0000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>
                  <a:solidFill>
                    <a:srgbClr val="C60618"/>
                  </a:solidFill>
                  <a:cs typeface="Times New Roman" panose="02020603050405020304" pitchFamily="18" charset="0"/>
                </a:rPr>
                <a:t>453</a:t>
              </a:r>
              <a:endParaRPr lang="en-GB" altLang="fr-FR" sz="14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8378" name="Rectangle 8"/>
            <p:cNvSpPr>
              <a:spLocks noChangeArrowheads="1"/>
            </p:cNvSpPr>
            <p:nvPr/>
          </p:nvSpPr>
          <p:spPr bwMode="auto">
            <a:xfrm>
              <a:off x="3563" y="1662"/>
              <a:ext cx="641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 defTabSz="449263">
                <a:spcBef>
                  <a:spcPts val="3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449263">
                <a:spcBef>
                  <a:spcPts val="300"/>
                </a:spcBef>
                <a:buFont typeface="Arial" panose="020B0604020202020204" pitchFamily="34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449263">
                <a:spcBef>
                  <a:spcPts val="3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449263">
                <a:spcBef>
                  <a:spcPts val="300"/>
                </a:spcBef>
                <a:buFont typeface="Arial" panose="020B0604020202020204" pitchFamily="34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449263">
                <a:spcBef>
                  <a:spcPts val="300"/>
                </a:spcBef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ts val="600"/>
                </a:spcBef>
                <a:buClr>
                  <a:srgbClr val="3333CC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>
                  <a:solidFill>
                    <a:srgbClr val="3333CC"/>
                  </a:solidFill>
                  <a:cs typeface="Times New Roman" panose="02020603050405020304" pitchFamily="18" charset="0"/>
                </a:rPr>
                <a:t>7.7</a:t>
              </a:r>
              <a:r>
                <a:rPr lang="en-GB" altLang="fr-FR" sz="1200" b="1">
                  <a:solidFill>
                    <a:srgbClr val="3333CC"/>
                  </a:solidFill>
                  <a:cs typeface="Times New Roman" panose="02020603050405020304" pitchFamily="18" charset="0"/>
                </a:rPr>
                <a:t>±</a:t>
              </a:r>
              <a:r>
                <a:rPr lang="en-GB" altLang="fr-FR" sz="1400" b="1">
                  <a:solidFill>
                    <a:srgbClr val="3333CC"/>
                  </a:solidFill>
                  <a:cs typeface="Times New Roman" panose="02020603050405020304" pitchFamily="18" charset="0"/>
                </a:rPr>
                <a:t>0.9</a:t>
              </a:r>
            </a:p>
            <a:p>
              <a:pPr algn="ctr">
                <a:spcBef>
                  <a:spcPts val="600"/>
                </a:spcBef>
                <a:buClr>
                  <a:srgbClr val="000000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>
                  <a:solidFill>
                    <a:srgbClr val="C60618"/>
                  </a:solidFill>
                  <a:cs typeface="Times New Roman" panose="02020603050405020304" pitchFamily="18" charset="0"/>
                </a:rPr>
                <a:t>182±13</a:t>
              </a:r>
            </a:p>
            <a:p>
              <a:pPr algn="ctr">
                <a:spcBef>
                  <a:spcPts val="600"/>
                </a:spcBef>
                <a:buClr>
                  <a:srgbClr val="000000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389±135</a:t>
              </a:r>
            </a:p>
            <a:p>
              <a:pPr algn="ctr">
                <a:spcBef>
                  <a:spcPts val="600"/>
                </a:spcBef>
                <a:buClr>
                  <a:srgbClr val="000000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&gt;1000</a:t>
              </a:r>
            </a:p>
            <a:p>
              <a:pPr algn="ctr">
                <a:spcBef>
                  <a:spcPts val="600"/>
                </a:spcBef>
                <a:buClr>
                  <a:srgbClr val="000000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290±105</a:t>
              </a:r>
            </a:p>
            <a:p>
              <a:pPr algn="ctr">
                <a:spcBef>
                  <a:spcPts val="600"/>
                </a:spcBef>
                <a:buClr>
                  <a:srgbClr val="FF0000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>
                  <a:solidFill>
                    <a:srgbClr val="C60618"/>
                  </a:solidFill>
                  <a:cs typeface="Times New Roman" panose="02020603050405020304" pitchFamily="18" charset="0"/>
                </a:rPr>
                <a:t>&gt;10000</a:t>
              </a:r>
            </a:p>
          </p:txBody>
        </p:sp>
        <p:sp>
          <p:nvSpPr>
            <p:cNvPr id="58379" name="Rectangle 9"/>
            <p:cNvSpPr>
              <a:spLocks noChangeArrowheads="1"/>
            </p:cNvSpPr>
            <p:nvPr/>
          </p:nvSpPr>
          <p:spPr bwMode="auto">
            <a:xfrm>
              <a:off x="2971" y="1662"/>
              <a:ext cx="592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 defTabSz="449263">
                <a:spcBef>
                  <a:spcPts val="3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449263">
                <a:spcBef>
                  <a:spcPts val="300"/>
                </a:spcBef>
                <a:buFont typeface="Arial" panose="020B0604020202020204" pitchFamily="34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449263">
                <a:spcBef>
                  <a:spcPts val="3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449263">
                <a:spcBef>
                  <a:spcPts val="300"/>
                </a:spcBef>
                <a:buFont typeface="Arial" panose="020B0604020202020204" pitchFamily="34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449263">
                <a:spcBef>
                  <a:spcPts val="300"/>
                </a:spcBef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ts val="600"/>
                </a:spcBef>
                <a:buClr>
                  <a:srgbClr val="3333CC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>
                  <a:solidFill>
                    <a:srgbClr val="3333CC"/>
                  </a:solidFill>
                  <a:cs typeface="Times New Roman" panose="02020603050405020304" pitchFamily="18" charset="0"/>
                </a:rPr>
                <a:t>2.7</a:t>
              </a:r>
              <a:r>
                <a:rPr lang="en-GB" altLang="fr-FR" sz="1200" b="1">
                  <a:solidFill>
                    <a:srgbClr val="3333CC"/>
                  </a:solidFill>
                  <a:cs typeface="Times New Roman" panose="02020603050405020304" pitchFamily="18" charset="0"/>
                </a:rPr>
                <a:t>±</a:t>
              </a:r>
              <a:r>
                <a:rPr lang="en-GB" altLang="fr-FR" sz="1400" b="1">
                  <a:solidFill>
                    <a:srgbClr val="3333CC"/>
                  </a:solidFill>
                  <a:cs typeface="Times New Roman" panose="02020603050405020304" pitchFamily="18" charset="0"/>
                </a:rPr>
                <a:t>0.3</a:t>
              </a:r>
            </a:p>
            <a:p>
              <a:pPr algn="ctr">
                <a:spcBef>
                  <a:spcPts val="600"/>
                </a:spcBef>
                <a:buClr>
                  <a:srgbClr val="000000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>
                  <a:solidFill>
                    <a:srgbClr val="C60618"/>
                  </a:solidFill>
                  <a:cs typeface="Times New Roman" panose="02020603050405020304" pitchFamily="18" charset="0"/>
                </a:rPr>
                <a:t>22±3.6</a:t>
              </a:r>
            </a:p>
            <a:p>
              <a:pPr algn="ctr">
                <a:spcBef>
                  <a:spcPts val="600"/>
                </a:spcBef>
                <a:buClr>
                  <a:srgbClr val="000000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>
                  <a:solidFill>
                    <a:srgbClr val="C60618"/>
                  </a:solidFill>
                  <a:cs typeface="Times New Roman" panose="02020603050405020304" pitchFamily="18" charset="0"/>
                </a:rPr>
                <a:t>11±1.7</a:t>
              </a:r>
            </a:p>
            <a:p>
              <a:pPr algn="ctr">
                <a:spcBef>
                  <a:spcPts val="600"/>
                </a:spcBef>
                <a:buClr>
                  <a:srgbClr val="000000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1.6±0.4</a:t>
              </a:r>
            </a:p>
            <a:p>
              <a:pPr algn="ctr">
                <a:spcBef>
                  <a:spcPts val="600"/>
                </a:spcBef>
                <a:buClr>
                  <a:srgbClr val="000000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23±5</a:t>
              </a:r>
            </a:p>
            <a:p>
              <a:pPr algn="ctr">
                <a:spcBef>
                  <a:spcPts val="600"/>
                </a:spcBef>
                <a:buClr>
                  <a:srgbClr val="FF0000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>
                  <a:solidFill>
                    <a:srgbClr val="C60618"/>
                  </a:solidFill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58380" name="Rectangle 10"/>
            <p:cNvSpPr>
              <a:spLocks noChangeArrowheads="1"/>
            </p:cNvSpPr>
            <p:nvPr/>
          </p:nvSpPr>
          <p:spPr bwMode="auto">
            <a:xfrm>
              <a:off x="2381" y="1662"/>
              <a:ext cx="590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 defTabSz="449263">
                <a:spcBef>
                  <a:spcPts val="3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449263">
                <a:spcBef>
                  <a:spcPts val="300"/>
                </a:spcBef>
                <a:buFont typeface="Arial" panose="020B0604020202020204" pitchFamily="34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449263">
                <a:spcBef>
                  <a:spcPts val="3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449263">
                <a:spcBef>
                  <a:spcPts val="300"/>
                </a:spcBef>
                <a:buFont typeface="Arial" panose="020B0604020202020204" pitchFamily="34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449263">
                <a:spcBef>
                  <a:spcPts val="300"/>
                </a:spcBef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ts val="600"/>
                </a:spcBef>
                <a:buClr>
                  <a:srgbClr val="3333CC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>
                  <a:solidFill>
                    <a:srgbClr val="3333CC"/>
                  </a:solidFill>
                  <a:cs typeface="Times New Roman" panose="02020603050405020304" pitchFamily="18" charset="0"/>
                </a:rPr>
                <a:t>5.2</a:t>
              </a:r>
              <a:r>
                <a:rPr lang="en-GB" altLang="fr-FR" sz="1200" b="1">
                  <a:solidFill>
                    <a:srgbClr val="3333CC"/>
                  </a:solidFill>
                  <a:cs typeface="Times New Roman" panose="02020603050405020304" pitchFamily="18" charset="0"/>
                </a:rPr>
                <a:t>±</a:t>
              </a:r>
              <a:r>
                <a:rPr lang="en-GB" altLang="fr-FR" sz="1400" b="1">
                  <a:solidFill>
                    <a:srgbClr val="3333CC"/>
                  </a:solidFill>
                  <a:cs typeface="Times New Roman" panose="02020603050405020304" pitchFamily="18" charset="0"/>
                </a:rPr>
                <a:t>0.3</a:t>
              </a:r>
            </a:p>
            <a:p>
              <a:pPr algn="ctr">
                <a:spcBef>
                  <a:spcPts val="600"/>
                </a:spcBef>
                <a:buClr>
                  <a:srgbClr val="000000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&gt;</a:t>
              </a:r>
              <a:r>
                <a:rPr lang="en-GB" altLang="fr-FR" sz="1400" b="1">
                  <a:solidFill>
                    <a:srgbClr val="C60618"/>
                  </a:solidFill>
                  <a:cs typeface="Times New Roman" panose="02020603050405020304" pitchFamily="18" charset="0"/>
                </a:rPr>
                <a:t>10000</a:t>
              </a:r>
            </a:p>
            <a:p>
              <a:pPr algn="ctr">
                <a:spcBef>
                  <a:spcPts val="600"/>
                </a:spcBef>
                <a:buClr>
                  <a:srgbClr val="000000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>
                  <a:solidFill>
                    <a:srgbClr val="C60618"/>
                  </a:solidFill>
                  <a:cs typeface="Times New Roman" panose="02020603050405020304" pitchFamily="18" charset="0"/>
                </a:rPr>
                <a:t>&gt;10000</a:t>
              </a:r>
            </a:p>
            <a:p>
              <a:pPr algn="ctr">
                <a:spcBef>
                  <a:spcPts val="600"/>
                </a:spcBef>
                <a:buClr>
                  <a:srgbClr val="000000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&gt;10000</a:t>
              </a:r>
            </a:p>
            <a:p>
              <a:pPr algn="ctr">
                <a:spcBef>
                  <a:spcPts val="600"/>
                </a:spcBef>
                <a:buClr>
                  <a:srgbClr val="000000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&gt;10000</a:t>
              </a:r>
            </a:p>
            <a:p>
              <a:pPr algn="ctr">
                <a:spcBef>
                  <a:spcPts val="600"/>
                </a:spcBef>
                <a:buClr>
                  <a:srgbClr val="FF0000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>
                  <a:solidFill>
                    <a:srgbClr val="C60618"/>
                  </a:solidFill>
                  <a:cs typeface="Times New Roman" panose="02020603050405020304" pitchFamily="18" charset="0"/>
                </a:rPr>
                <a:t>&gt;10000</a:t>
              </a:r>
            </a:p>
          </p:txBody>
        </p:sp>
        <p:sp>
          <p:nvSpPr>
            <p:cNvPr id="58381" name="Rectangle 11"/>
            <p:cNvSpPr>
              <a:spLocks noChangeArrowheads="1"/>
            </p:cNvSpPr>
            <p:nvPr/>
          </p:nvSpPr>
          <p:spPr bwMode="auto">
            <a:xfrm>
              <a:off x="192" y="1662"/>
              <a:ext cx="2321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 defTabSz="449263">
                <a:spcBef>
                  <a:spcPts val="3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449263">
                <a:spcBef>
                  <a:spcPts val="300"/>
                </a:spcBef>
                <a:buFont typeface="Arial" panose="020B0604020202020204" pitchFamily="34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449263">
                <a:spcBef>
                  <a:spcPts val="3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449263">
                <a:spcBef>
                  <a:spcPts val="300"/>
                </a:spcBef>
                <a:buFont typeface="Arial" panose="020B0604020202020204" pitchFamily="34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449263">
                <a:spcBef>
                  <a:spcPts val="300"/>
                </a:spcBef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just">
                <a:spcBef>
                  <a:spcPts val="600"/>
                </a:spcBef>
                <a:buClr>
                  <a:srgbClr val="3333CC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>
                  <a:solidFill>
                    <a:srgbClr val="3333CC"/>
                  </a:solidFill>
                  <a:cs typeface="Times New Roman" panose="02020603050405020304" pitchFamily="18" charset="0"/>
                </a:rPr>
                <a:t>Native somatostatin SS-28</a:t>
              </a:r>
            </a:p>
            <a:p>
              <a:pPr algn="just">
                <a:spcBef>
                  <a:spcPts val="600"/>
                </a:spcBef>
                <a:buClr>
                  <a:srgbClr val="000000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 baseline="30000">
                  <a:solidFill>
                    <a:srgbClr val="C60618"/>
                  </a:solidFill>
                  <a:cs typeface="Times New Roman" panose="02020603050405020304" pitchFamily="18" charset="0"/>
                </a:rPr>
                <a:t>111</a:t>
              </a:r>
              <a:r>
                <a:rPr lang="en-GB" altLang="fr-FR" sz="1400" b="1">
                  <a:solidFill>
                    <a:srgbClr val="C60618"/>
                  </a:solidFill>
                  <a:cs typeface="Times New Roman" panose="02020603050405020304" pitchFamily="18" charset="0"/>
                </a:rPr>
                <a:t>In-DTPA-octreotide</a:t>
              </a:r>
            </a:p>
            <a:p>
              <a:pPr algn="just">
                <a:spcBef>
                  <a:spcPts val="600"/>
                </a:spcBef>
                <a:buClr>
                  <a:srgbClr val="000000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 baseline="30000">
                  <a:solidFill>
                    <a:srgbClr val="C60618"/>
                  </a:solidFill>
                  <a:cs typeface="Times New Roman" panose="02020603050405020304" pitchFamily="18" charset="0"/>
                </a:rPr>
                <a:t>90</a:t>
              </a:r>
              <a:r>
                <a:rPr lang="en-GB" altLang="fr-FR" sz="1400" b="1">
                  <a:solidFill>
                    <a:srgbClr val="C60618"/>
                  </a:solidFill>
                  <a:cs typeface="Times New Roman" panose="02020603050405020304" pitchFamily="18" charset="0"/>
                </a:rPr>
                <a:t>Y-DOTA- Tyr</a:t>
              </a:r>
              <a:r>
                <a:rPr lang="en-GB" altLang="fr-FR" sz="1400" b="1" baseline="30000">
                  <a:solidFill>
                    <a:srgbClr val="C60618"/>
                  </a:solidFill>
                  <a:cs typeface="Times New Roman" panose="02020603050405020304" pitchFamily="18" charset="0"/>
                </a:rPr>
                <a:t>3</a:t>
              </a:r>
              <a:r>
                <a:rPr lang="en-GB" altLang="fr-FR" sz="1400" b="1">
                  <a:solidFill>
                    <a:srgbClr val="C60618"/>
                  </a:solidFill>
                  <a:cs typeface="Times New Roman" panose="02020603050405020304" pitchFamily="18" charset="0"/>
                </a:rPr>
                <a:t>octreotide (</a:t>
              </a:r>
              <a:r>
                <a:rPr lang="en-GB" altLang="fr-FR" sz="1400" b="1" baseline="30000">
                  <a:solidFill>
                    <a:srgbClr val="C60618"/>
                  </a:solidFill>
                  <a:cs typeface="Times New Roman" panose="02020603050405020304" pitchFamily="18" charset="0"/>
                </a:rPr>
                <a:t>90</a:t>
              </a:r>
              <a:r>
                <a:rPr lang="en-GB" altLang="fr-FR" sz="1400" b="1">
                  <a:solidFill>
                    <a:srgbClr val="C60618"/>
                  </a:solidFill>
                  <a:cs typeface="Times New Roman" panose="02020603050405020304" pitchFamily="18" charset="0"/>
                </a:rPr>
                <a:t>Y-DOTATOC)</a:t>
              </a:r>
              <a:r>
                <a:rPr lang="ar-SA" altLang="fr-FR" sz="1400" b="1">
                  <a:solidFill>
                    <a:srgbClr val="C60618"/>
                  </a:solidFill>
                  <a:cs typeface="Times New Roman" panose="02020603050405020304" pitchFamily="18" charset="0"/>
                </a:rPr>
                <a:t>‏</a:t>
              </a:r>
              <a:endParaRPr lang="fr-FR" altLang="fr-FR" sz="1400" b="1">
                <a:solidFill>
                  <a:srgbClr val="C60618"/>
                </a:solidFill>
                <a:cs typeface="Times New Roman" panose="02020603050405020304" pitchFamily="18" charset="0"/>
              </a:endParaRPr>
            </a:p>
            <a:p>
              <a:pPr algn="just">
                <a:spcBef>
                  <a:spcPts val="600"/>
                </a:spcBef>
                <a:buClr>
                  <a:srgbClr val="000000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 baseline="30000">
                  <a:solidFill>
                    <a:srgbClr val="000000"/>
                  </a:solidFill>
                  <a:cs typeface="Times New Roman" panose="02020603050405020304" pitchFamily="18" charset="0"/>
                </a:rPr>
                <a:t>90</a:t>
              </a:r>
              <a:r>
                <a:rPr lang="en-GB" altLang="fr-FR" sz="14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Y-DOTA- Tyr</a:t>
              </a:r>
              <a:r>
                <a:rPr lang="en-GB" altLang="fr-FR" sz="1400" b="1" baseline="30000">
                  <a:solidFill>
                    <a:srgbClr val="000000"/>
                  </a:solidFill>
                  <a:cs typeface="Times New Roman" panose="02020603050405020304" pitchFamily="18" charset="0"/>
                </a:rPr>
                <a:t>3</a:t>
              </a:r>
              <a:r>
                <a:rPr lang="en-GB" altLang="fr-FR" sz="14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octreotate (</a:t>
              </a:r>
              <a:r>
                <a:rPr lang="en-GB" altLang="fr-FR" sz="1400" b="1" baseline="30000">
                  <a:solidFill>
                    <a:srgbClr val="000000"/>
                  </a:solidFill>
                  <a:cs typeface="Times New Roman" panose="02020603050405020304" pitchFamily="18" charset="0"/>
                </a:rPr>
                <a:t>90</a:t>
              </a:r>
              <a:r>
                <a:rPr lang="en-GB" altLang="fr-FR" sz="14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Y-DOTATATE)</a:t>
              </a:r>
              <a:r>
                <a:rPr lang="ar-SA" altLang="fr-FR" sz="14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‏</a:t>
              </a:r>
              <a:endParaRPr lang="fr-FR" altLang="fr-FR" sz="14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  <a:p>
              <a:pPr algn="just">
                <a:spcBef>
                  <a:spcPts val="600"/>
                </a:spcBef>
                <a:buClr>
                  <a:srgbClr val="000000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 baseline="30000">
                  <a:solidFill>
                    <a:srgbClr val="000000"/>
                  </a:solidFill>
                  <a:cs typeface="Times New Roman" panose="02020603050405020304" pitchFamily="18" charset="0"/>
                </a:rPr>
                <a:t>90</a:t>
              </a:r>
              <a:r>
                <a:rPr lang="en-GB" altLang="fr-FR" sz="14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Y-DOTA-lanreotide (</a:t>
              </a:r>
              <a:r>
                <a:rPr lang="en-GB" altLang="fr-FR" sz="1400" b="1" baseline="30000">
                  <a:solidFill>
                    <a:srgbClr val="000000"/>
                  </a:solidFill>
                  <a:cs typeface="Times New Roman" panose="02020603050405020304" pitchFamily="18" charset="0"/>
                </a:rPr>
                <a:t>90</a:t>
              </a:r>
              <a:r>
                <a:rPr lang="en-GB" altLang="fr-FR" sz="14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Y-DOTALAN)</a:t>
              </a:r>
              <a:r>
                <a:rPr lang="ar-SA" altLang="fr-FR" sz="14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‏</a:t>
              </a:r>
              <a:endParaRPr lang="fr-FR" altLang="fr-FR" sz="14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  <a:p>
              <a:pPr algn="just">
                <a:spcBef>
                  <a:spcPts val="600"/>
                </a:spcBef>
                <a:buClr>
                  <a:srgbClr val="000000"/>
                </a:buClr>
                <a:buFont typeface="Arial Unicode MS" panose="020B0604020202020204" pitchFamily="34" charset="-128"/>
                <a:buNone/>
              </a:pPr>
              <a:r>
                <a:rPr lang="en-GB" altLang="fr-FR" sz="1400" b="1" baseline="30000">
                  <a:solidFill>
                    <a:srgbClr val="C60618"/>
                  </a:solidFill>
                  <a:cs typeface="Times New Roman" panose="02020603050405020304" pitchFamily="18" charset="0"/>
                </a:rPr>
                <a:t>177</a:t>
              </a:r>
              <a:r>
                <a:rPr lang="en-GB" altLang="fr-FR" sz="1400" b="1">
                  <a:solidFill>
                    <a:srgbClr val="C60618"/>
                  </a:solidFill>
                  <a:cs typeface="Times New Roman" panose="02020603050405020304" pitchFamily="18" charset="0"/>
                </a:rPr>
                <a:t>Lu-DOTA- Tyr</a:t>
              </a:r>
              <a:r>
                <a:rPr lang="en-GB" altLang="fr-FR" sz="1400" b="1" baseline="30000">
                  <a:solidFill>
                    <a:srgbClr val="C60618"/>
                  </a:solidFill>
                  <a:cs typeface="Times New Roman" panose="02020603050405020304" pitchFamily="18" charset="0"/>
                </a:rPr>
                <a:t>3</a:t>
              </a:r>
              <a:r>
                <a:rPr lang="en-GB" altLang="fr-FR" sz="1400" b="1">
                  <a:solidFill>
                    <a:srgbClr val="C60618"/>
                  </a:solidFill>
                  <a:cs typeface="Times New Roman" panose="02020603050405020304" pitchFamily="18" charset="0"/>
                </a:rPr>
                <a:t> octreotate (</a:t>
              </a:r>
              <a:r>
                <a:rPr lang="en-GB" altLang="fr-FR" sz="1400" b="1" baseline="30000">
                  <a:solidFill>
                    <a:srgbClr val="C60618"/>
                  </a:solidFill>
                  <a:cs typeface="Times New Roman" panose="02020603050405020304" pitchFamily="18" charset="0"/>
                </a:rPr>
                <a:t>177</a:t>
              </a:r>
              <a:r>
                <a:rPr lang="en-GB" altLang="fr-FR" sz="1400" b="1">
                  <a:solidFill>
                    <a:srgbClr val="C60618"/>
                  </a:solidFill>
                  <a:cs typeface="Times New Roman" panose="02020603050405020304" pitchFamily="18" charset="0"/>
                </a:rPr>
                <a:t>Lu-DOTATATE)</a:t>
              </a:r>
            </a:p>
          </p:txBody>
        </p:sp>
        <p:sp>
          <p:nvSpPr>
            <p:cNvPr id="2222092" name="Rectangle 12"/>
            <p:cNvSpPr>
              <a:spLocks noChangeArrowheads="1"/>
            </p:cNvSpPr>
            <p:nvPr/>
          </p:nvSpPr>
          <p:spPr bwMode="auto">
            <a:xfrm>
              <a:off x="4796" y="1392"/>
              <a:ext cx="592" cy="4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algn="ctr" defTabSz="449263">
                <a:spcBef>
                  <a:spcPct val="50000"/>
                </a:spcBef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600" b="1" dirty="0">
                  <a:solidFill>
                    <a:srgbClr val="000000"/>
                  </a:solidFill>
                  <a:latin typeface="+mn-lt"/>
                  <a:ea typeface="ＭＳ Ｐゴシック" pitchFamily="34" charset="-128"/>
                  <a:cs typeface="Times New Roman" pitchFamily="18" charset="0"/>
                </a:rPr>
                <a:t>Sst5</a:t>
              </a:r>
            </a:p>
            <a:p>
              <a:pPr defTabSz="449263">
                <a:spcBef>
                  <a:spcPts val="450"/>
                </a:spcBef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2000" b="1" dirty="0">
                <a:solidFill>
                  <a:srgbClr val="000000"/>
                </a:solidFill>
                <a:latin typeface="+mn-lt"/>
                <a:ea typeface="ＭＳ Ｐゴシック" pitchFamily="34" charset="-128"/>
                <a:cs typeface="Times New Roman" pitchFamily="18" charset="0"/>
              </a:endParaRPr>
            </a:p>
          </p:txBody>
        </p:sp>
        <p:sp>
          <p:nvSpPr>
            <p:cNvPr id="2222093" name="Rectangle 13"/>
            <p:cNvSpPr>
              <a:spLocks noChangeArrowheads="1"/>
            </p:cNvSpPr>
            <p:nvPr/>
          </p:nvSpPr>
          <p:spPr bwMode="auto">
            <a:xfrm>
              <a:off x="4204" y="1392"/>
              <a:ext cx="592" cy="4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algn="ctr" defTabSz="449263">
                <a:spcBef>
                  <a:spcPct val="50000"/>
                </a:spcBef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600" b="1" dirty="0">
                  <a:solidFill>
                    <a:srgbClr val="000000"/>
                  </a:solidFill>
                  <a:latin typeface="+mn-lt"/>
                  <a:ea typeface="ＭＳ Ｐゴシック" pitchFamily="34" charset="-128"/>
                  <a:cs typeface="Times New Roman" pitchFamily="18" charset="0"/>
                </a:rPr>
                <a:t>Sst4</a:t>
              </a:r>
            </a:p>
            <a:p>
              <a:pPr defTabSz="449263">
                <a:spcBef>
                  <a:spcPts val="450"/>
                </a:spcBef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2000" b="1" dirty="0">
                <a:solidFill>
                  <a:srgbClr val="000000"/>
                </a:solidFill>
                <a:latin typeface="+mn-lt"/>
                <a:ea typeface="ＭＳ Ｐゴシック" pitchFamily="34" charset="-128"/>
                <a:cs typeface="Times New Roman" pitchFamily="18" charset="0"/>
              </a:endParaRPr>
            </a:p>
          </p:txBody>
        </p:sp>
        <p:sp>
          <p:nvSpPr>
            <p:cNvPr id="2222094" name="Rectangle 14"/>
            <p:cNvSpPr>
              <a:spLocks noChangeArrowheads="1"/>
            </p:cNvSpPr>
            <p:nvPr/>
          </p:nvSpPr>
          <p:spPr bwMode="auto">
            <a:xfrm>
              <a:off x="3563" y="1392"/>
              <a:ext cx="641" cy="4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algn="ctr" defTabSz="449263">
                <a:spcBef>
                  <a:spcPct val="50000"/>
                </a:spcBef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600" b="1" dirty="0">
                  <a:solidFill>
                    <a:srgbClr val="000000"/>
                  </a:solidFill>
                  <a:latin typeface="+mn-lt"/>
                  <a:ea typeface="ＭＳ Ｐゴシック" pitchFamily="34" charset="-128"/>
                  <a:cs typeface="Times New Roman" pitchFamily="18" charset="0"/>
                </a:rPr>
                <a:t>Sst3</a:t>
              </a:r>
            </a:p>
            <a:p>
              <a:pPr defTabSz="449263">
                <a:spcBef>
                  <a:spcPts val="450"/>
                </a:spcBef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2000" b="1" dirty="0">
                <a:solidFill>
                  <a:srgbClr val="000000"/>
                </a:solidFill>
                <a:latin typeface="+mn-lt"/>
                <a:ea typeface="ＭＳ Ｐゴシック" pitchFamily="34" charset="-128"/>
                <a:cs typeface="Times New Roman" pitchFamily="18" charset="0"/>
              </a:endParaRPr>
            </a:p>
          </p:txBody>
        </p:sp>
        <p:sp>
          <p:nvSpPr>
            <p:cNvPr id="2222095" name="Rectangle 15"/>
            <p:cNvSpPr>
              <a:spLocks noChangeArrowheads="1"/>
            </p:cNvSpPr>
            <p:nvPr/>
          </p:nvSpPr>
          <p:spPr bwMode="auto">
            <a:xfrm>
              <a:off x="2971" y="1392"/>
              <a:ext cx="592" cy="4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algn="ctr" defTabSz="449263">
                <a:spcBef>
                  <a:spcPct val="50000"/>
                </a:spcBef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600" b="1" dirty="0">
                  <a:solidFill>
                    <a:srgbClr val="000000"/>
                  </a:solidFill>
                  <a:latin typeface="+mn-lt"/>
                  <a:ea typeface="ＭＳ Ｐゴシック" pitchFamily="34" charset="-128"/>
                  <a:cs typeface="Times New Roman" pitchFamily="18" charset="0"/>
                </a:rPr>
                <a:t>Sst2</a:t>
              </a:r>
            </a:p>
            <a:p>
              <a:pPr defTabSz="449263">
                <a:spcBef>
                  <a:spcPts val="450"/>
                </a:spcBef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2000" b="1" dirty="0">
                <a:solidFill>
                  <a:srgbClr val="000000"/>
                </a:solidFill>
                <a:latin typeface="+mn-lt"/>
                <a:ea typeface="ＭＳ Ｐゴシック" pitchFamily="34" charset="-128"/>
                <a:cs typeface="Times New Roman" pitchFamily="18" charset="0"/>
              </a:endParaRPr>
            </a:p>
          </p:txBody>
        </p:sp>
        <p:sp>
          <p:nvSpPr>
            <p:cNvPr id="2222096" name="Rectangle 16"/>
            <p:cNvSpPr>
              <a:spLocks noChangeArrowheads="1"/>
            </p:cNvSpPr>
            <p:nvPr/>
          </p:nvSpPr>
          <p:spPr bwMode="auto">
            <a:xfrm>
              <a:off x="2381" y="1392"/>
              <a:ext cx="590" cy="4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algn="ctr" defTabSz="449263">
                <a:spcBef>
                  <a:spcPct val="50000"/>
                </a:spcBef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600" b="1" dirty="0">
                  <a:solidFill>
                    <a:srgbClr val="000000"/>
                  </a:solidFill>
                  <a:latin typeface="+mn-lt"/>
                  <a:ea typeface="ＭＳ Ｐゴシック" pitchFamily="34" charset="-128"/>
                  <a:cs typeface="Times New Roman" pitchFamily="18" charset="0"/>
                </a:rPr>
                <a:t>Sst1</a:t>
              </a:r>
            </a:p>
          </p:txBody>
        </p:sp>
        <p:sp>
          <p:nvSpPr>
            <p:cNvPr id="2222097" name="Rectangle 17"/>
            <p:cNvSpPr>
              <a:spLocks noChangeArrowheads="1"/>
            </p:cNvSpPr>
            <p:nvPr/>
          </p:nvSpPr>
          <p:spPr bwMode="auto">
            <a:xfrm>
              <a:off x="192" y="1392"/>
              <a:ext cx="2321" cy="4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algn="just" defTabSz="449263">
                <a:spcBef>
                  <a:spcPct val="50000"/>
                </a:spcBef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600" b="1" dirty="0">
                  <a:solidFill>
                    <a:srgbClr val="000000"/>
                  </a:solidFill>
                  <a:latin typeface="+mn-lt"/>
                  <a:ea typeface="ＭＳ Ｐゴシック" pitchFamily="34" charset="-128"/>
                  <a:cs typeface="Times New Roman" pitchFamily="18" charset="0"/>
                </a:rPr>
                <a:t>Radiopharmaceuticals</a:t>
              </a:r>
            </a:p>
          </p:txBody>
        </p:sp>
        <p:sp>
          <p:nvSpPr>
            <p:cNvPr id="2222098" name="Line 18"/>
            <p:cNvSpPr>
              <a:spLocks noChangeShapeType="1"/>
            </p:cNvSpPr>
            <p:nvPr/>
          </p:nvSpPr>
          <p:spPr bwMode="auto">
            <a:xfrm>
              <a:off x="217" y="1379"/>
              <a:ext cx="5158" cy="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fr-FR" sz="2800"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2222099" name="Line 19"/>
            <p:cNvSpPr>
              <a:spLocks noChangeShapeType="1"/>
            </p:cNvSpPr>
            <p:nvPr/>
          </p:nvSpPr>
          <p:spPr bwMode="auto">
            <a:xfrm flipV="1">
              <a:off x="217" y="1662"/>
              <a:ext cx="5158" cy="19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fr-FR" sz="2800"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2222100" name="Line 20"/>
            <p:cNvSpPr>
              <a:spLocks noChangeShapeType="1"/>
            </p:cNvSpPr>
            <p:nvPr/>
          </p:nvSpPr>
          <p:spPr bwMode="auto">
            <a:xfrm flipV="1">
              <a:off x="204" y="3077"/>
              <a:ext cx="5183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fr-FR" sz="2800"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2222101" name="Line 21"/>
            <p:cNvSpPr>
              <a:spLocks noChangeShapeType="1"/>
            </p:cNvSpPr>
            <p:nvPr/>
          </p:nvSpPr>
          <p:spPr bwMode="auto">
            <a:xfrm>
              <a:off x="217" y="1379"/>
              <a:ext cx="0" cy="1687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fr-FR" sz="2800"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2222102" name="Line 22"/>
            <p:cNvSpPr>
              <a:spLocks noChangeShapeType="1"/>
            </p:cNvSpPr>
            <p:nvPr/>
          </p:nvSpPr>
          <p:spPr bwMode="auto">
            <a:xfrm>
              <a:off x="2381" y="1379"/>
              <a:ext cx="13" cy="1699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fr-FR" sz="2800"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2222103" name="Line 23"/>
            <p:cNvSpPr>
              <a:spLocks noChangeShapeType="1"/>
            </p:cNvSpPr>
            <p:nvPr/>
          </p:nvSpPr>
          <p:spPr bwMode="auto">
            <a:xfrm>
              <a:off x="2970" y="1392"/>
              <a:ext cx="14" cy="1686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fr-FR" sz="2800"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2222104" name="Line 24"/>
            <p:cNvSpPr>
              <a:spLocks noChangeShapeType="1"/>
            </p:cNvSpPr>
            <p:nvPr/>
          </p:nvSpPr>
          <p:spPr bwMode="auto">
            <a:xfrm>
              <a:off x="3560" y="1392"/>
              <a:ext cx="14" cy="1686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fr-FR" sz="2800"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2222105" name="Line 25"/>
            <p:cNvSpPr>
              <a:spLocks noChangeShapeType="1"/>
            </p:cNvSpPr>
            <p:nvPr/>
          </p:nvSpPr>
          <p:spPr bwMode="auto">
            <a:xfrm>
              <a:off x="4195" y="1392"/>
              <a:ext cx="14" cy="1686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fr-FR" sz="2800"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2222106" name="Line 26"/>
            <p:cNvSpPr>
              <a:spLocks noChangeShapeType="1"/>
            </p:cNvSpPr>
            <p:nvPr/>
          </p:nvSpPr>
          <p:spPr bwMode="auto">
            <a:xfrm>
              <a:off x="4785" y="1392"/>
              <a:ext cx="13" cy="1686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fr-FR" sz="2800"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2222107" name="Line 27"/>
            <p:cNvSpPr>
              <a:spLocks noChangeShapeType="1"/>
            </p:cNvSpPr>
            <p:nvPr/>
          </p:nvSpPr>
          <p:spPr bwMode="auto">
            <a:xfrm>
              <a:off x="5375" y="1392"/>
              <a:ext cx="13" cy="1686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fr-FR" sz="2800">
                <a:latin typeface="+mn-lt"/>
                <a:ea typeface="ＭＳ Ｐゴシック" pitchFamily="34" charset="-128"/>
              </a:endParaRPr>
            </a:p>
          </p:txBody>
        </p:sp>
      </p:grpSp>
      <p:sp>
        <p:nvSpPr>
          <p:cNvPr id="58371" name="Rectangle 28"/>
          <p:cNvSpPr>
            <a:spLocks noChangeArrowheads="1"/>
          </p:cNvSpPr>
          <p:nvPr/>
        </p:nvSpPr>
        <p:spPr bwMode="auto">
          <a:xfrm>
            <a:off x="4400551" y="3716338"/>
            <a:ext cx="4275137" cy="124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49263">
              <a:spcBef>
                <a:spcPts val="3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49263"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49263">
              <a:spcBef>
                <a:spcPts val="3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49263">
              <a:spcBef>
                <a:spcPts val="3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spcBef>
                <a:spcPct val="50000"/>
              </a:spcBef>
              <a:buClr>
                <a:srgbClr val="000000"/>
              </a:buClr>
              <a:buFont typeface="Comic Sans MS" panose="030F0702030302020204" pitchFamily="66" charset="0"/>
              <a:buNone/>
            </a:pPr>
            <a:r>
              <a:rPr lang="en-GB" altLang="fr-FR" sz="1200" i="1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IC</a:t>
            </a:r>
            <a:r>
              <a:rPr lang="en-GB" altLang="fr-FR" sz="1200" i="1" baseline="-30000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50 </a:t>
            </a:r>
            <a:r>
              <a:rPr lang="en-GB" altLang="fr-FR" sz="1200" i="1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± SEM, </a:t>
            </a:r>
            <a:r>
              <a:rPr lang="en-GB" altLang="fr-FR" sz="1200" i="1" dirty="0" err="1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nM</a:t>
            </a:r>
            <a:r>
              <a:rPr lang="en-GB" altLang="fr-FR" sz="1200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  <a:p>
            <a:pPr algn="just">
              <a:spcBef>
                <a:spcPct val="50000"/>
              </a:spcBef>
              <a:buClr>
                <a:srgbClr val="000000"/>
              </a:buClr>
              <a:buFont typeface="Comic Sans MS" panose="030F0702030302020204" pitchFamily="66" charset="0"/>
              <a:buNone/>
            </a:pPr>
            <a:r>
              <a:rPr lang="en-GB" altLang="fr-FR" sz="1400" i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Reubi</a:t>
            </a:r>
            <a:r>
              <a:rPr lang="en-GB" altLang="fr-FR" sz="1400" i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JC et al. Affinity profiles for human somatostatin receptor subtypes SST1-SST5 of somatostatin radiotracers selected for </a:t>
            </a:r>
            <a:r>
              <a:rPr lang="en-GB" altLang="fr-FR" sz="1400" i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scintigraphic</a:t>
            </a:r>
            <a:r>
              <a:rPr lang="en-GB" altLang="fr-FR" sz="1400" i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and </a:t>
            </a:r>
            <a:r>
              <a:rPr lang="en-GB" altLang="fr-FR" sz="1400" i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radiotherapeutic</a:t>
            </a:r>
            <a:r>
              <a:rPr lang="en-GB" altLang="fr-FR" sz="1400" i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use. </a:t>
            </a:r>
            <a:r>
              <a:rPr lang="en-GB" altLang="fr-FR" sz="1400" i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Eur</a:t>
            </a:r>
            <a:r>
              <a:rPr lang="en-GB" altLang="fr-FR" sz="1400" i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J </a:t>
            </a:r>
            <a:r>
              <a:rPr lang="en-GB" altLang="fr-FR" sz="1400" i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Nucl</a:t>
            </a:r>
            <a:r>
              <a:rPr lang="en-GB" altLang="fr-FR" sz="1400" i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Med. 2000, 27:273-82.</a:t>
            </a:r>
            <a:endParaRPr lang="en-GB" altLang="fr-FR" sz="1400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222109" name="Oval 29"/>
          <p:cNvSpPr>
            <a:spLocks noChangeArrowheads="1"/>
          </p:cNvSpPr>
          <p:nvPr/>
        </p:nvSpPr>
        <p:spPr bwMode="auto">
          <a:xfrm>
            <a:off x="4800600" y="1412875"/>
            <a:ext cx="1066800" cy="2376488"/>
          </a:xfrm>
          <a:prstGeom prst="ellipse">
            <a:avLst/>
          </a:prstGeom>
          <a:noFill/>
          <a:ln w="3168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  <a:defRPr/>
            </a:pPr>
            <a:endParaRPr lang="fr-FR" sz="2800">
              <a:latin typeface="+mn-lt"/>
              <a:ea typeface="ＭＳ Ｐゴシック" pitchFamily="34" charset="-128"/>
            </a:endParaRPr>
          </a:p>
        </p:txBody>
      </p:sp>
      <p:sp>
        <p:nvSpPr>
          <p:cNvPr id="58373" name="Titre 2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fr-FR"/>
              <a:t>Affinity of radiolabelled somatostatin analogues to somatostatin-receptors</a:t>
            </a:r>
            <a:endParaRPr lang="fr-FR" altLang="fr-FR"/>
          </a:p>
        </p:txBody>
      </p:sp>
      <p:pic>
        <p:nvPicPr>
          <p:cNvPr id="58374" name="Picture 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606800"/>
            <a:ext cx="2411412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3168650" y="5157788"/>
            <a:ext cx="5651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400" i="1" dirty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de Jong M et al. </a:t>
            </a:r>
            <a:r>
              <a:rPr lang="fr-FR" sz="1400" i="1" dirty="0" err="1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Comparison</a:t>
            </a:r>
            <a:r>
              <a:rPr lang="fr-FR" sz="1400" i="1" dirty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 of </a:t>
            </a:r>
            <a:r>
              <a:rPr lang="fr-FR" sz="1400" i="1" baseline="30000" dirty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111</a:t>
            </a:r>
            <a:r>
              <a:rPr lang="fr-FR" sz="1400" i="1" dirty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In-labeled </a:t>
            </a:r>
            <a:r>
              <a:rPr lang="fr-FR" sz="1400" i="1" dirty="0" err="1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somatostatin</a:t>
            </a:r>
            <a:r>
              <a:rPr lang="fr-FR" sz="1400" i="1" dirty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 analogues for </a:t>
            </a:r>
            <a:r>
              <a:rPr lang="fr-FR" sz="1400" i="1" dirty="0" err="1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tumor</a:t>
            </a:r>
            <a:r>
              <a:rPr lang="fr-FR" sz="1400" i="1" dirty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 </a:t>
            </a:r>
            <a:r>
              <a:rPr lang="fr-FR" sz="1400" i="1" dirty="0" err="1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scintigraphy</a:t>
            </a:r>
            <a:r>
              <a:rPr lang="fr-FR" sz="1400" i="1" dirty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 and </a:t>
            </a:r>
            <a:r>
              <a:rPr lang="fr-FR" sz="1400" i="1" dirty="0" err="1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radionuclide</a:t>
            </a:r>
            <a:r>
              <a:rPr lang="fr-FR" sz="1400" i="1" dirty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 </a:t>
            </a:r>
            <a:r>
              <a:rPr lang="fr-FR" sz="1400" i="1" dirty="0" err="1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therapy</a:t>
            </a:r>
            <a:r>
              <a:rPr lang="fr-FR" sz="1400" i="1" dirty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. Cancer </a:t>
            </a:r>
            <a:r>
              <a:rPr lang="fr-FR" sz="1400" i="1" dirty="0" err="1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Res</a:t>
            </a:r>
            <a:r>
              <a:rPr lang="fr-FR" sz="1400" i="1" dirty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. 1998, 58:437-41.</a:t>
            </a:r>
          </a:p>
        </p:txBody>
      </p:sp>
      <p:sp>
        <p:nvSpPr>
          <p:cNvPr id="30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6588125" y="6492875"/>
            <a:ext cx="2133600" cy="249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3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3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3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3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fld id="{B97936B0-64C3-4942-9E6E-83CBD114E891}" type="slidenum">
              <a:rPr lang="en-GB" altLang="fr-FR" sz="1000" smtClean="0"/>
              <a:pPr algn="r">
                <a:spcBef>
                  <a:spcPct val="50000"/>
                </a:spcBef>
                <a:buFontTx/>
                <a:buNone/>
              </a:pPr>
              <a:t>8</a:t>
            </a:fld>
            <a:endParaRPr lang="en-GB" altLang="fr-FR" sz="1000" dirty="0"/>
          </a:p>
        </p:txBody>
      </p:sp>
    </p:spTree>
    <p:extLst>
      <p:ext uri="{BB962C8B-B14F-4D97-AF65-F5344CB8AC3E}">
        <p14:creationId xmlns:p14="http://schemas.microsoft.com/office/powerpoint/2010/main" val="1432066825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r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fr-FR" altLang="fr-FR" dirty="0" err="1"/>
              <a:t>Preclinical</a:t>
            </a:r>
            <a:r>
              <a:rPr lang="fr-FR" altLang="fr-FR" dirty="0"/>
              <a:t> </a:t>
            </a:r>
            <a:r>
              <a:rPr lang="fr-FR" altLang="fr-FR" dirty="0" err="1"/>
              <a:t>development</a:t>
            </a:r>
            <a:endParaRPr lang="fr-FR" altLang="fr-FR" dirty="0"/>
          </a:p>
        </p:txBody>
      </p:sp>
      <p:sp>
        <p:nvSpPr>
          <p:cNvPr id="60419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3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3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3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3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fld id="{A70E64C2-39DE-4FF9-80B7-CA60E7ED7D46}" type="slidenum">
              <a:rPr lang="en-GB" altLang="fr-FR" sz="1000" smtClean="0"/>
              <a:pPr>
                <a:spcBef>
                  <a:spcPct val="50000"/>
                </a:spcBef>
                <a:buFontTx/>
                <a:buNone/>
              </a:pPr>
              <a:t>9</a:t>
            </a:fld>
            <a:endParaRPr lang="en-GB" altLang="fr-FR" sz="1000"/>
          </a:p>
        </p:txBody>
      </p:sp>
      <p:sp>
        <p:nvSpPr>
          <p:cNvPr id="4" name="ZoneTexte 3"/>
          <p:cNvSpPr txBox="1"/>
          <p:nvPr/>
        </p:nvSpPr>
        <p:spPr>
          <a:xfrm>
            <a:off x="5210175" y="5200551"/>
            <a:ext cx="39338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400" i="1" dirty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De Jong M et al. </a:t>
            </a:r>
            <a:r>
              <a:rPr lang="fr-FR" sz="1400" i="1" dirty="0" err="1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Somatostatin</a:t>
            </a:r>
            <a:r>
              <a:rPr lang="fr-FR" sz="1400" i="1" dirty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 </a:t>
            </a:r>
            <a:r>
              <a:rPr lang="fr-FR" sz="1400" i="1" dirty="0" err="1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receptor</a:t>
            </a:r>
            <a:r>
              <a:rPr lang="fr-FR" sz="1400" i="1" dirty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-</a:t>
            </a:r>
            <a:r>
              <a:rPr lang="fr-FR" sz="1400" i="1" dirty="0" err="1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targeted</a:t>
            </a:r>
            <a:r>
              <a:rPr lang="fr-FR" sz="1400" i="1" dirty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 </a:t>
            </a:r>
            <a:r>
              <a:rPr lang="fr-FR" sz="1400" i="1" dirty="0" err="1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radionuclide</a:t>
            </a:r>
            <a:r>
              <a:rPr lang="fr-FR" sz="1400" i="1" dirty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 </a:t>
            </a:r>
            <a:r>
              <a:rPr lang="fr-FR" sz="1400" i="1" dirty="0" err="1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therapy</a:t>
            </a:r>
            <a:r>
              <a:rPr lang="fr-FR" sz="1400" i="1" dirty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 of </a:t>
            </a:r>
            <a:r>
              <a:rPr lang="fr-FR" sz="1400" i="1" dirty="0" err="1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tumors</a:t>
            </a:r>
            <a:r>
              <a:rPr lang="fr-FR" sz="1400" i="1" dirty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: </a:t>
            </a:r>
            <a:r>
              <a:rPr lang="fr-FR" sz="1400" i="1" dirty="0" err="1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preclinical</a:t>
            </a:r>
            <a:r>
              <a:rPr lang="fr-FR" sz="1400" i="1" dirty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 and </a:t>
            </a:r>
            <a:r>
              <a:rPr lang="fr-FR" sz="1400" i="1" dirty="0" err="1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clinical</a:t>
            </a:r>
            <a:r>
              <a:rPr lang="fr-FR" sz="1400" i="1" dirty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 </a:t>
            </a:r>
            <a:r>
              <a:rPr lang="fr-FR" sz="1400" i="1" dirty="0" err="1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findings</a:t>
            </a:r>
            <a:r>
              <a:rPr lang="fr-FR" sz="1400" i="1" dirty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. </a:t>
            </a:r>
            <a:r>
              <a:rPr lang="fr-FR" sz="1400" i="1" dirty="0" err="1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Semin</a:t>
            </a:r>
            <a:r>
              <a:rPr lang="fr-FR" sz="1400" i="1" dirty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 </a:t>
            </a:r>
            <a:r>
              <a:rPr lang="fr-FR" sz="1400" i="1" dirty="0" err="1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Nucl</a:t>
            </a:r>
            <a:r>
              <a:rPr lang="fr-FR" sz="1400" i="1" dirty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 Med. 2002, 32:133-40. </a:t>
            </a:r>
          </a:p>
        </p:txBody>
      </p:sp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" t="2227" r="1387" b="2227"/>
          <a:stretch>
            <a:fillRect/>
          </a:stretch>
        </p:blipFill>
        <p:spPr bwMode="auto">
          <a:xfrm>
            <a:off x="91473" y="1114677"/>
            <a:ext cx="8971485" cy="274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3976588"/>
            <a:ext cx="2484437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935313"/>
            <a:ext cx="2366962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535" y="4081362"/>
            <a:ext cx="3205913" cy="105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562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72A04B26C3F244A88D18C4F6F83661" ma:contentTypeVersion="17" ma:contentTypeDescription="Create a new document." ma:contentTypeScope="" ma:versionID="759632dfc5543a3dda15c322fbc63b75">
  <xsd:schema xmlns:xsd="http://www.w3.org/2001/XMLSchema" xmlns:xs="http://www.w3.org/2001/XMLSchema" xmlns:p="http://schemas.microsoft.com/office/2006/metadata/properties" xmlns:ns2="f810639e-b55c-45d8-baec-81c336fc5747" xmlns:ns3="514cf9ee-2086-46a5-b02c-05a4a5626588" targetNamespace="http://schemas.microsoft.com/office/2006/metadata/properties" ma:root="true" ma:fieldsID="b813e36c5e1a015853c6461e7994c6d4" ns2:_="" ns3:_="">
    <xsd:import namespace="f810639e-b55c-45d8-baec-81c336fc5747"/>
    <xsd:import namespace="514cf9ee-2086-46a5-b02c-05a4a56265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10639e-b55c-45d8-baec-81c336fc57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9d480c07-57bd-4123-8f08-f7a302dcf8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4cf9ee-2086-46a5-b02c-05a4a562658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a1137e20-7a37-4215-907a-89c7a03ffad4}" ma:internalName="TaxCatchAll" ma:showField="CatchAllData" ma:web="514cf9ee-2086-46a5-b02c-05a4a56265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14cf9ee-2086-46a5-b02c-05a4a5626588" xsi:nil="true"/>
    <lcf76f155ced4ddcb4097134ff3c332f xmlns="f810639e-b55c-45d8-baec-81c336fc574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917538C-ABC7-46F5-BAA6-0909DC2521F7}"/>
</file>

<file path=customXml/itemProps2.xml><?xml version="1.0" encoding="utf-8"?>
<ds:datastoreItem xmlns:ds="http://schemas.openxmlformats.org/officeDocument/2006/customXml" ds:itemID="{A0038D40-A711-497C-90EF-55DDA5E26975}"/>
</file>

<file path=customXml/itemProps3.xml><?xml version="1.0" encoding="utf-8"?>
<ds:datastoreItem xmlns:ds="http://schemas.openxmlformats.org/officeDocument/2006/customXml" ds:itemID="{EFDA52D4-2038-45E4-9DE6-4567D97BC88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</TotalTime>
  <Words>3770</Words>
  <Application>Microsoft Office PowerPoint</Application>
  <PresentationFormat>On-screen Show (4:3)</PresentationFormat>
  <Paragraphs>514</Paragraphs>
  <Slides>63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3" baseType="lpstr">
      <vt:lpstr>Arial</vt:lpstr>
      <vt:lpstr>Arial Unicode MS</vt:lpstr>
      <vt:lpstr>Calibri</vt:lpstr>
      <vt:lpstr>Calibri Light</vt:lpstr>
      <vt:lpstr>Comic Sans MS</vt:lpstr>
      <vt:lpstr>Tahoma</vt:lpstr>
      <vt:lpstr>Times New Roman</vt:lpstr>
      <vt:lpstr>Verdana</vt:lpstr>
      <vt:lpstr>Office Theme</vt:lpstr>
      <vt:lpstr>Chart</vt:lpstr>
      <vt:lpstr>NET theragnostics-2 Prof John Buscombe</vt:lpstr>
      <vt:lpstr>Introduction</vt:lpstr>
      <vt:lpstr>Levels of evidence from clinical trials </vt:lpstr>
      <vt:lpstr>Why PRRT</vt:lpstr>
      <vt:lpstr>ENETs GEP guidelines</vt:lpstr>
      <vt:lpstr>Treating NETs general principles</vt:lpstr>
      <vt:lpstr>Radiopeptides</vt:lpstr>
      <vt:lpstr>Affinity of radiolabelled somatostatin analogues to somatostatin-receptors</vt:lpstr>
      <vt:lpstr>Preclinical development</vt:lpstr>
      <vt:lpstr>Practical points</vt:lpstr>
      <vt:lpstr>PowerPoint Presentation</vt:lpstr>
      <vt:lpstr>PowerPoint Presentation</vt:lpstr>
      <vt:lpstr>Y-90 octreotate</vt:lpstr>
      <vt:lpstr>PowerPoint Presentation</vt:lpstr>
      <vt:lpstr>PowerPoint Presentation</vt:lpstr>
      <vt:lpstr>Treatment with Y-90 DOTATATE Cwikla et al (Ann Oncol 2010)</vt:lpstr>
      <vt:lpstr>What is a response with Y-90 Cwikla et al Evidence for the bystander effect?</vt:lpstr>
      <vt:lpstr>Lutetium-DOTATATE development</vt:lpstr>
      <vt:lpstr>Lu-177 Octreotate</vt:lpstr>
      <vt:lpstr>Lu-177 in GEP (Krenning-JCO 2005)</vt:lpstr>
      <vt:lpstr>Krenning et al JCO 2005</vt:lpstr>
      <vt:lpstr>Lu-177 octreotate (n=310) Kwekkeboom JCO 2008-follow-up paper</vt:lpstr>
      <vt:lpstr>Survival post Lu-177 oct n=310 Kwekkeboom JCO 2008</vt:lpstr>
      <vt:lpstr>Post therapy with Lu-177tate</vt:lpstr>
      <vt:lpstr> PPRT DOTATATE-Clin Med 2011</vt:lpstr>
      <vt:lpstr>Meta-analysis Kim et al E JNM 2015 </vt:lpstr>
      <vt:lpstr>Forest plots of 356 pts</vt:lpstr>
      <vt:lpstr>Caution  in PRRT</vt:lpstr>
      <vt:lpstr>Severi et al EJNMMI-2013</vt:lpstr>
      <vt:lpstr>The problem of evidence based medicine and PRRT</vt:lpstr>
      <vt:lpstr>The first phase III RCT in NETs</vt:lpstr>
      <vt:lpstr>NETTER-1: Study objectives and design</vt:lpstr>
      <vt:lpstr>NETTER-1: Progression-free survival</vt:lpstr>
      <vt:lpstr>PowerPoint Presentation</vt:lpstr>
      <vt:lpstr>Levels of evidence from clinical trials </vt:lpstr>
      <vt:lpstr>Giving PRRT-general principles</vt:lpstr>
      <vt:lpstr>Infusion system</vt:lpstr>
      <vt:lpstr>Infusion system</vt:lpstr>
      <vt:lpstr>Lu-177 DOTATATE- post therapy imaging</vt:lpstr>
      <vt:lpstr>Possible problems-PRRT </vt:lpstr>
      <vt:lpstr>Overall survival long term results</vt:lpstr>
      <vt:lpstr>Use of PRRT as first line treatment </vt:lpstr>
      <vt:lpstr>NETTER-2 trial </vt:lpstr>
      <vt:lpstr>Extended use of Lu-177 DOTATATE</vt:lpstr>
      <vt:lpstr>What about a dosimetric approach</vt:lpstr>
      <vt:lpstr>Combination therapy</vt:lpstr>
      <vt:lpstr>Capecitabine and  Lu-177 DOTATATE</vt:lpstr>
      <vt:lpstr>Does capecitabine really help</vt:lpstr>
      <vt:lpstr>New area of research </vt:lpstr>
      <vt:lpstr>Use of SSR antagonists</vt:lpstr>
      <vt:lpstr>Lu-177 satoreotide  in NETs </vt:lpstr>
      <vt:lpstr>Results </vt:lpstr>
      <vt:lpstr>Alpha emitters</vt:lpstr>
      <vt:lpstr>Potential issues with Ac-225 PRRT</vt:lpstr>
      <vt:lpstr>Alpha emitters - Ac-225 DOTATATE</vt:lpstr>
      <vt:lpstr>Phase 1 trial of Pb-212 DOTAMTATE</vt:lpstr>
      <vt:lpstr>Ac-225 PRRT off in new directions</vt:lpstr>
      <vt:lpstr>The utility of I-131 mIBG in NETs </vt:lpstr>
      <vt:lpstr>Symptom relief better predictor of survival than changes on CT</vt:lpstr>
      <vt:lpstr>However, are we at the end of the road for I-131 mIBG</vt:lpstr>
      <vt:lpstr>Maybe or maybe not the end of the road</vt:lpstr>
      <vt:lpstr>Preclinical work with At-211 mABG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 Buscombe’s quiz</dc:title>
  <dc:creator>John Buscombe</dc:creator>
  <cp:lastModifiedBy>John Buscombe</cp:lastModifiedBy>
  <cp:revision>28</cp:revision>
  <dcterms:created xsi:type="dcterms:W3CDTF">2016-08-21T15:47:44Z</dcterms:created>
  <dcterms:modified xsi:type="dcterms:W3CDTF">2025-07-25T09:43:02Z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0x0101004872A04B26C3F244A88D18C4F6F83661</vt:lpwstr>
  </property>
</Properties>
</file>